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</p:sldIdLst>
  <p:sldSz cx="9144000" cy="6858000" type="screen4x3"/>
  <p:notesSz cx="6761163" cy="98821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27" d="100"/>
          <a:sy n="127" d="100"/>
        </p:scale>
        <p:origin x="114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cartoonclipartfree.com/Cliparts_Free/Schule_Free/Cartoon-Clipart-Free-04.gif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5336" y="1194816"/>
            <a:ext cx="6294120" cy="367588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54224" y="664464"/>
            <a:ext cx="4093464" cy="39624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3910"/>
              </a:lnSpc>
            </a:pPr>
            <a:r>
              <a:rPr lang="ru" sz="3500" b="1" i="1">
                <a:solidFill>
                  <a:srgbClr val="C00000"/>
                </a:solidFill>
                <a:latin typeface="Arial"/>
              </a:rPr>
              <a:t>СКОРО В ШКОЛУ!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874264" y="4977384"/>
            <a:ext cx="3535680" cy="1399032"/>
          </a:xfrm>
          <a:prstGeom prst="rect">
            <a:avLst/>
          </a:prstGeom>
          <a:solidFill>
            <a:srgbClr val="D5FFAE"/>
          </a:solidFill>
        </p:spPr>
        <p:txBody>
          <a:bodyPr lIns="0" tIns="0" rIns="0" bIns="0">
            <a:noAutofit/>
          </a:bodyPr>
          <a:lstStyle/>
          <a:p>
            <a:pPr indent="139700">
              <a:lnSpc>
                <a:spcPts val="3816"/>
              </a:lnSpc>
            </a:pPr>
            <a:r>
              <a:rPr lang="ru" sz="3200" i="1">
                <a:solidFill>
                  <a:srgbClr val="C00000"/>
                </a:solidFill>
                <a:latin typeface="Arial"/>
              </a:rPr>
              <a:t>Для родителей будущих первоклассников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12976" y="646176"/>
            <a:ext cx="5779008" cy="53340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 algn="ctr">
              <a:lnSpc>
                <a:spcPts val="4470"/>
              </a:lnSpc>
              <a:spcAft>
                <a:spcPts val="5180"/>
              </a:spcAft>
            </a:pPr>
            <a:r>
              <a:rPr lang="ru" sz="4000" i="1">
                <a:solidFill>
                  <a:srgbClr val="960096"/>
                </a:solidFill>
                <a:latin typeface="Arial"/>
              </a:rPr>
              <a:t>«Ступенчатый» режим</a:t>
            </a:r>
            <a:r>
              <a:rPr lang="ru" sz="1150">
                <a:solidFill>
                  <a:srgbClr val="A6789E"/>
                </a:solidFill>
                <a:latin typeface="Arial"/>
              </a:rPr>
              <a:t>.</a:t>
            </a:r>
            <a:r>
              <a:rPr lang="ru" sz="1150">
                <a:solidFill>
                  <a:srgbClr val="624959"/>
                </a:solidFill>
                <a:latin typeface="Arial"/>
              </a:rPr>
              <a:t>■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48639" y="1352707"/>
            <a:ext cx="8043697" cy="4677799"/>
          </a:xfrm>
          <a:prstGeom prst="rect">
            <a:avLst/>
          </a:prstGeom>
          <a:solidFill>
            <a:srgbClr val="D5FFAE"/>
          </a:solidFill>
        </p:spPr>
        <p:txBody>
          <a:bodyPr lIns="0" tIns="0" rIns="0" bIns="0">
            <a:noAutofit/>
          </a:bodyPr>
          <a:lstStyle/>
          <a:p>
            <a:pPr marL="355600" indent="-355600">
              <a:lnSpc>
                <a:spcPts val="4632"/>
              </a:lnSpc>
              <a:spcBef>
                <a:spcPts val="5180"/>
              </a:spcBef>
            </a:pPr>
            <a:r>
              <a:rPr lang="ru" sz="3200" dirty="0">
                <a:solidFill>
                  <a:srgbClr val="00215E"/>
                </a:solidFill>
                <a:latin typeface="Times New Roman"/>
              </a:rPr>
              <a:t>•    </a:t>
            </a:r>
            <a:r>
              <a:rPr lang="ru" sz="3100" i="1" dirty="0">
                <a:solidFill>
                  <a:srgbClr val="00215E"/>
                </a:solidFill>
                <a:latin typeface="Times New Roman"/>
              </a:rPr>
              <a:t>Сентябрь - октябрь: 3 урока по 35 мин.</a:t>
            </a:r>
          </a:p>
          <a:p>
            <a:pPr marL="355600" indent="-355600">
              <a:lnSpc>
                <a:spcPts val="4632"/>
              </a:lnSpc>
            </a:pPr>
            <a:r>
              <a:rPr lang="ru" sz="3200" dirty="0">
                <a:solidFill>
                  <a:srgbClr val="00215E"/>
                </a:solidFill>
                <a:latin typeface="Times New Roman"/>
              </a:rPr>
              <a:t>•    </a:t>
            </a:r>
            <a:r>
              <a:rPr lang="ru" sz="3100" i="1" dirty="0">
                <a:solidFill>
                  <a:srgbClr val="00215E"/>
                </a:solidFill>
                <a:latin typeface="Times New Roman"/>
              </a:rPr>
              <a:t>Ноябрь - декабрь: 4 урока по 35 мин.</a:t>
            </a:r>
          </a:p>
          <a:p>
            <a:pPr marL="355600" indent="-355600">
              <a:lnSpc>
                <a:spcPts val="4632"/>
              </a:lnSpc>
              <a:spcAft>
                <a:spcPts val="3220"/>
              </a:spcAft>
            </a:pPr>
            <a:r>
              <a:rPr lang="ru" sz="3200" dirty="0">
                <a:solidFill>
                  <a:srgbClr val="00215E"/>
                </a:solidFill>
                <a:latin typeface="Times New Roman"/>
              </a:rPr>
              <a:t>•    </a:t>
            </a:r>
            <a:r>
              <a:rPr lang="ru" sz="3100" i="1" dirty="0">
                <a:solidFill>
                  <a:srgbClr val="00215E"/>
                </a:solidFill>
                <a:latin typeface="Times New Roman"/>
              </a:rPr>
              <a:t>Январь - май: 4 урока по 40 мин.</a:t>
            </a:r>
          </a:p>
          <a:p>
            <a:pPr marL="355600" indent="-355600">
              <a:lnSpc>
                <a:spcPts val="3840"/>
              </a:lnSpc>
            </a:pPr>
            <a:r>
              <a:rPr lang="ru" sz="3200" dirty="0">
                <a:solidFill>
                  <a:srgbClr val="00215E"/>
                </a:solidFill>
                <a:latin typeface="Times New Roman"/>
              </a:rPr>
              <a:t>•    </a:t>
            </a:r>
            <a:r>
              <a:rPr lang="ru" sz="3100" i="1" dirty="0">
                <a:solidFill>
                  <a:srgbClr val="00215E"/>
                </a:solidFill>
                <a:latin typeface="Times New Roman"/>
              </a:rPr>
              <a:t>В середине дня проводится динамическая пауза продолжительностью 40 мин.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68424" y="536448"/>
            <a:ext cx="5294376" cy="121615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>
              <a:lnSpc>
                <a:spcPts val="5232"/>
              </a:lnSpc>
            </a:pPr>
            <a:r>
              <a:rPr lang="ru" sz="4000" i="1" dirty="0">
                <a:solidFill>
                  <a:srgbClr val="7030A0"/>
                </a:solidFill>
                <a:latin typeface="Arial"/>
              </a:rPr>
              <a:t>Расписание </a:t>
            </a:r>
            <a:r>
              <a:rPr lang="ru" sz="4000" i="1" dirty="0" smtClean="0">
                <a:solidFill>
                  <a:srgbClr val="7030A0"/>
                </a:solidFill>
                <a:latin typeface="Arial"/>
              </a:rPr>
              <a:t>звонков</a:t>
            </a:r>
            <a:endParaRPr lang="ru" sz="4000" i="1" dirty="0">
              <a:solidFill>
                <a:srgbClr val="7030A0"/>
              </a:solidFill>
              <a:latin typeface="Arial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51688" y="2340864"/>
            <a:ext cx="4105656" cy="2896154"/>
          </a:xfrm>
          <a:prstGeom prst="rect">
            <a:avLst/>
          </a:prstGeom>
          <a:solidFill>
            <a:srgbClr val="D5FFAE"/>
          </a:solidFill>
        </p:spPr>
        <p:txBody>
          <a:bodyPr lIns="0" tIns="0" rIns="0" bIns="0">
            <a:noAutofit/>
          </a:bodyPr>
          <a:lstStyle/>
          <a:p>
            <a:pPr indent="0">
              <a:lnSpc>
                <a:spcPts val="4584"/>
              </a:lnSpc>
            </a:pPr>
            <a:r>
              <a:rPr lang="ru" sz="3200" dirty="0" smtClean="0">
                <a:latin typeface="Arial"/>
              </a:rPr>
              <a:t>1 </a:t>
            </a:r>
            <a:r>
              <a:rPr lang="ru" sz="3200" dirty="0">
                <a:latin typeface="Arial"/>
              </a:rPr>
              <a:t>урок 08:30 - </a:t>
            </a:r>
            <a:r>
              <a:rPr lang="ru" sz="3200" dirty="0" smtClean="0">
                <a:latin typeface="Arial"/>
              </a:rPr>
              <a:t>09:10</a:t>
            </a:r>
            <a:endParaRPr lang="ru" sz="3200" dirty="0">
              <a:latin typeface="Arial"/>
            </a:endParaRPr>
          </a:p>
          <a:p>
            <a:pPr indent="0">
              <a:lnSpc>
                <a:spcPts val="4584"/>
              </a:lnSpc>
            </a:pPr>
            <a:r>
              <a:rPr lang="ru" sz="3200" dirty="0" smtClean="0">
                <a:latin typeface="Arial"/>
              </a:rPr>
              <a:t>2 </a:t>
            </a:r>
            <a:r>
              <a:rPr lang="ru" sz="3200" dirty="0">
                <a:latin typeface="Arial"/>
              </a:rPr>
              <a:t>урок </a:t>
            </a:r>
            <a:r>
              <a:rPr lang="ru" sz="3200" dirty="0" smtClean="0">
                <a:latin typeface="Arial"/>
              </a:rPr>
              <a:t>09:30 </a:t>
            </a:r>
            <a:r>
              <a:rPr lang="ru" sz="3200" dirty="0">
                <a:latin typeface="Arial"/>
              </a:rPr>
              <a:t>- </a:t>
            </a:r>
            <a:r>
              <a:rPr lang="ru" sz="3200" dirty="0" smtClean="0">
                <a:latin typeface="Arial"/>
              </a:rPr>
              <a:t>10:10</a:t>
            </a:r>
            <a:endParaRPr lang="ru" sz="3200" dirty="0">
              <a:latin typeface="Arial"/>
            </a:endParaRPr>
          </a:p>
          <a:p>
            <a:pPr indent="0">
              <a:lnSpc>
                <a:spcPts val="4584"/>
              </a:lnSpc>
            </a:pPr>
            <a:r>
              <a:rPr lang="ru" sz="3200" dirty="0" smtClean="0">
                <a:latin typeface="Arial"/>
              </a:rPr>
              <a:t>3 </a:t>
            </a:r>
            <a:r>
              <a:rPr lang="ru" sz="3200" dirty="0">
                <a:latin typeface="Arial"/>
              </a:rPr>
              <a:t>урок </a:t>
            </a:r>
            <a:r>
              <a:rPr lang="ru" sz="3200" dirty="0" smtClean="0">
                <a:latin typeface="Arial"/>
              </a:rPr>
              <a:t>10:30 </a:t>
            </a:r>
            <a:r>
              <a:rPr lang="ru" sz="3200" dirty="0">
                <a:latin typeface="Arial"/>
              </a:rPr>
              <a:t>- </a:t>
            </a:r>
            <a:r>
              <a:rPr lang="ru" sz="3200" dirty="0" smtClean="0">
                <a:latin typeface="Arial"/>
              </a:rPr>
              <a:t>11:10</a:t>
            </a:r>
            <a:endParaRPr lang="ru" sz="3200" dirty="0">
              <a:latin typeface="Arial"/>
            </a:endParaRPr>
          </a:p>
          <a:p>
            <a:pPr indent="0">
              <a:lnSpc>
                <a:spcPts val="4584"/>
              </a:lnSpc>
            </a:pPr>
            <a:r>
              <a:rPr lang="ru" sz="3200" dirty="0" smtClean="0">
                <a:latin typeface="Arial"/>
              </a:rPr>
              <a:t>4 </a:t>
            </a:r>
            <a:r>
              <a:rPr lang="ru" sz="3200" dirty="0">
                <a:latin typeface="Arial"/>
              </a:rPr>
              <a:t>урок </a:t>
            </a:r>
            <a:r>
              <a:rPr lang="ru" sz="3200" dirty="0" smtClean="0">
                <a:latin typeface="Arial"/>
              </a:rPr>
              <a:t>11:20 </a:t>
            </a:r>
            <a:r>
              <a:rPr lang="ru" sz="3200" dirty="0">
                <a:latin typeface="Arial"/>
              </a:rPr>
              <a:t>- </a:t>
            </a:r>
            <a:r>
              <a:rPr lang="ru" sz="3200" dirty="0" smtClean="0">
                <a:latin typeface="Arial"/>
              </a:rPr>
              <a:t>12:00</a:t>
            </a:r>
            <a:endParaRPr lang="ru" sz="3200" dirty="0">
              <a:latin typeface="Arial"/>
            </a:endParaRPr>
          </a:p>
          <a:p>
            <a:pPr indent="0">
              <a:lnSpc>
                <a:spcPts val="4584"/>
              </a:lnSpc>
            </a:pPr>
            <a:r>
              <a:rPr lang="ru" sz="3200" dirty="0" smtClean="0">
                <a:latin typeface="Arial"/>
              </a:rPr>
              <a:t>5 </a:t>
            </a:r>
            <a:r>
              <a:rPr lang="ru" sz="3200" dirty="0">
                <a:latin typeface="Arial"/>
              </a:rPr>
              <a:t>урок </a:t>
            </a:r>
            <a:r>
              <a:rPr lang="ru" sz="3200" dirty="0" smtClean="0">
                <a:latin typeface="Arial"/>
              </a:rPr>
              <a:t>12:10 </a:t>
            </a:r>
            <a:r>
              <a:rPr lang="ru" sz="3200" dirty="0">
                <a:latin typeface="Arial"/>
              </a:rPr>
              <a:t>- </a:t>
            </a:r>
            <a:r>
              <a:rPr lang="ru" sz="3200" dirty="0" smtClean="0">
                <a:latin typeface="Arial"/>
              </a:rPr>
              <a:t>12:50</a:t>
            </a:r>
            <a:endParaRPr lang="ru" sz="3200" dirty="0">
              <a:latin typeface="Arial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989576" y="2374392"/>
            <a:ext cx="3023616" cy="2348748"/>
          </a:xfrm>
          <a:prstGeom prst="rect">
            <a:avLst/>
          </a:prstGeom>
          <a:solidFill>
            <a:srgbClr val="E7FFD3"/>
          </a:solidFill>
        </p:spPr>
        <p:txBody>
          <a:bodyPr lIns="0" tIns="0" rIns="0" bIns="0">
            <a:noAutofit/>
          </a:bodyPr>
          <a:lstStyle/>
          <a:p>
            <a:pPr indent="0" algn="just">
              <a:lnSpc>
                <a:spcPts val="4608"/>
              </a:lnSpc>
            </a:pPr>
            <a:r>
              <a:rPr lang="ru" sz="2800" i="1" dirty="0">
                <a:latin typeface="Arial"/>
              </a:rPr>
              <a:t>Перемена 20 мин. Перемена </a:t>
            </a:r>
            <a:r>
              <a:rPr lang="ru" sz="2800" i="1" dirty="0" smtClean="0">
                <a:latin typeface="Arial"/>
              </a:rPr>
              <a:t>20</a:t>
            </a:r>
            <a:r>
              <a:rPr lang="ru" sz="2800" i="1" dirty="0" smtClean="0">
                <a:latin typeface="Arial"/>
              </a:rPr>
              <a:t> </a:t>
            </a:r>
            <a:r>
              <a:rPr lang="ru" sz="2800" i="1" dirty="0">
                <a:latin typeface="Arial"/>
              </a:rPr>
              <a:t>мин. Перемена </a:t>
            </a:r>
            <a:r>
              <a:rPr lang="ru" sz="2800" i="1" dirty="0" smtClean="0">
                <a:latin typeface="Arial"/>
              </a:rPr>
              <a:t>10 </a:t>
            </a:r>
            <a:r>
              <a:rPr lang="ru" sz="2800" i="1" dirty="0">
                <a:latin typeface="Arial"/>
              </a:rPr>
              <a:t>мин. Перемена </a:t>
            </a:r>
            <a:r>
              <a:rPr lang="ru" sz="2800" i="1" dirty="0" smtClean="0">
                <a:latin typeface="Arial"/>
              </a:rPr>
              <a:t>10 </a:t>
            </a:r>
            <a:r>
              <a:rPr lang="ru" sz="2800" i="1" dirty="0">
                <a:latin typeface="Arial"/>
              </a:rPr>
              <a:t>мин.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80871" y="5849112"/>
            <a:ext cx="7885277" cy="411480"/>
          </a:xfrm>
          <a:prstGeom prst="rect">
            <a:avLst/>
          </a:prstGeom>
          <a:solidFill>
            <a:srgbClr val="D5FFAE"/>
          </a:solidFill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3460"/>
              </a:lnSpc>
            </a:pPr>
            <a:r>
              <a:rPr lang="ru" sz="3100" i="1" dirty="0">
                <a:solidFill>
                  <a:srgbClr val="0070C0"/>
                </a:solidFill>
                <a:latin typeface="Arial"/>
              </a:rPr>
              <a:t>Продолжительность урока </a:t>
            </a:r>
            <a:r>
              <a:rPr lang="ru" sz="3100" i="1" dirty="0" smtClean="0">
                <a:solidFill>
                  <a:srgbClr val="0070C0"/>
                </a:solidFill>
                <a:latin typeface="Arial"/>
              </a:rPr>
              <a:t>35, 40 </a:t>
            </a:r>
            <a:r>
              <a:rPr lang="ru" sz="3100" i="1" dirty="0">
                <a:solidFill>
                  <a:srgbClr val="0070C0"/>
                </a:solidFill>
                <a:latin typeface="Arial"/>
              </a:rPr>
              <a:t>минут.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8408" y="646176"/>
            <a:ext cx="7229856" cy="53340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4470"/>
              </a:lnSpc>
              <a:spcAft>
                <a:spcPts val="2100"/>
              </a:spcAft>
            </a:pPr>
            <a:r>
              <a:rPr lang="ru" sz="4000" i="1">
                <a:solidFill>
                  <a:srgbClr val="960096"/>
                </a:solidFill>
                <a:latin typeface="Arial"/>
              </a:rPr>
              <a:t>Продолжительность каникул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48640" y="1700783"/>
            <a:ext cx="8202168" cy="4337279"/>
          </a:xfrm>
          <a:prstGeom prst="rect">
            <a:avLst/>
          </a:prstGeom>
          <a:solidFill>
            <a:srgbClr val="D5FFAE"/>
          </a:solidFill>
        </p:spPr>
        <p:txBody>
          <a:bodyPr lIns="0" tIns="0" rIns="0" bIns="0">
            <a:noAutofit/>
          </a:bodyPr>
          <a:lstStyle/>
          <a:p>
            <a:pPr indent="0">
              <a:lnSpc>
                <a:spcPts val="4608"/>
              </a:lnSpc>
              <a:spcBef>
                <a:spcPts val="2100"/>
              </a:spcBef>
            </a:pPr>
            <a:r>
              <a:rPr lang="ru" sz="3200" dirty="0">
                <a:solidFill>
                  <a:srgbClr val="FFC000"/>
                </a:solidFill>
                <a:latin typeface="Times New Roman"/>
              </a:rPr>
              <a:t>•    </a:t>
            </a:r>
            <a:r>
              <a:rPr lang="ru" sz="3200" b="1" i="1" dirty="0">
                <a:solidFill>
                  <a:srgbClr val="FFC000"/>
                </a:solidFill>
                <a:latin typeface="Times New Roman"/>
              </a:rPr>
              <a:t>Осенние: </a:t>
            </a:r>
            <a:r>
              <a:rPr lang="ru" sz="3100" i="1" dirty="0">
                <a:solidFill>
                  <a:srgbClr val="00215E"/>
                </a:solidFill>
                <a:latin typeface="Times New Roman"/>
              </a:rPr>
              <a:t>7 дней (начало ноября)</a:t>
            </a:r>
          </a:p>
          <a:p>
            <a:pPr indent="0">
              <a:lnSpc>
                <a:spcPts val="4608"/>
              </a:lnSpc>
            </a:pPr>
            <a:r>
              <a:rPr lang="ru" sz="3200" dirty="0">
                <a:solidFill>
                  <a:srgbClr val="0070C0"/>
                </a:solidFill>
                <a:latin typeface="Times New Roman"/>
              </a:rPr>
              <a:t>•    </a:t>
            </a:r>
            <a:r>
              <a:rPr lang="ru" sz="3200" b="1" i="1" dirty="0">
                <a:solidFill>
                  <a:srgbClr val="0070C0"/>
                </a:solidFill>
                <a:latin typeface="Times New Roman"/>
              </a:rPr>
              <a:t>Зимние: </a:t>
            </a:r>
            <a:r>
              <a:rPr lang="ru" sz="3100" i="1" dirty="0">
                <a:solidFill>
                  <a:srgbClr val="00215E"/>
                </a:solidFill>
                <a:latin typeface="Times New Roman"/>
              </a:rPr>
              <a:t>14 дней (конец декабря — начало января)</a:t>
            </a:r>
          </a:p>
          <a:p>
            <a:pPr indent="0">
              <a:lnSpc>
                <a:spcPts val="4608"/>
              </a:lnSpc>
            </a:pPr>
            <a:r>
              <a:rPr lang="ru" sz="3200" b="1" i="1" dirty="0">
                <a:solidFill>
                  <a:srgbClr val="00B050"/>
                </a:solidFill>
                <a:latin typeface="Times New Roman"/>
              </a:rPr>
              <a:t>•    Весенние: </a:t>
            </a:r>
            <a:r>
              <a:rPr lang="ru" sz="3100" i="1" dirty="0">
                <a:solidFill>
                  <a:srgbClr val="00215E"/>
                </a:solidFill>
                <a:latin typeface="Times New Roman"/>
              </a:rPr>
              <a:t>9 дней (конец марта)</a:t>
            </a:r>
          </a:p>
          <a:p>
            <a:pPr indent="0">
              <a:lnSpc>
                <a:spcPts val="4608"/>
              </a:lnSpc>
              <a:spcAft>
                <a:spcPts val="3220"/>
              </a:spcAft>
            </a:pPr>
            <a:r>
              <a:rPr lang="ru" sz="3200" b="1" i="1" dirty="0">
                <a:solidFill>
                  <a:srgbClr val="FF0000"/>
                </a:solidFill>
                <a:latin typeface="Times New Roman"/>
              </a:rPr>
              <a:t>•    Летние: </a:t>
            </a:r>
            <a:r>
              <a:rPr lang="ru" sz="3100" i="1" dirty="0">
                <a:solidFill>
                  <a:srgbClr val="00215E"/>
                </a:solidFill>
                <a:latin typeface="Times New Roman"/>
              </a:rPr>
              <a:t>с 27 мая по 31 августа</a:t>
            </a:r>
          </a:p>
          <a:p>
            <a:pPr indent="0">
              <a:lnSpc>
                <a:spcPts val="3540"/>
              </a:lnSpc>
              <a:spcAft>
                <a:spcPts val="420"/>
              </a:spcAft>
            </a:pPr>
            <a:r>
              <a:rPr lang="ru" sz="3200" dirty="0">
                <a:solidFill>
                  <a:srgbClr val="00215E"/>
                </a:solidFill>
                <a:latin typeface="Times New Roman"/>
              </a:rPr>
              <a:t>•    </a:t>
            </a:r>
            <a:r>
              <a:rPr lang="ru" sz="3200" b="1" i="1" dirty="0">
                <a:solidFill>
                  <a:srgbClr val="00215E"/>
                </a:solidFill>
                <a:latin typeface="Times New Roman"/>
              </a:rPr>
              <a:t>Дополнительные каникулы: </a:t>
            </a:r>
            <a:r>
              <a:rPr lang="ru" sz="3100" i="1" dirty="0">
                <a:solidFill>
                  <a:srgbClr val="00215E"/>
                </a:solidFill>
                <a:latin typeface="Times New Roman"/>
              </a:rPr>
              <a:t>7 дней</a:t>
            </a:r>
          </a:p>
          <a:p>
            <a:pPr marR="279400" indent="0" algn="ctr">
              <a:lnSpc>
                <a:spcPts val="3430"/>
              </a:lnSpc>
            </a:pPr>
            <a:r>
              <a:rPr lang="ru" sz="3100" i="1" dirty="0">
                <a:solidFill>
                  <a:srgbClr val="00215E"/>
                </a:solidFill>
                <a:latin typeface="Times New Roman"/>
              </a:rPr>
              <a:t>(начало февраля)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34568" y="923544"/>
            <a:ext cx="7754112" cy="435864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4470"/>
              </a:lnSpc>
            </a:pPr>
            <a:endParaRPr lang="ru" sz="4000" i="1" dirty="0">
              <a:solidFill>
                <a:srgbClr val="960096"/>
              </a:solidFill>
              <a:latin typeface="Arial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47344" y="1773936"/>
            <a:ext cx="7229856" cy="399288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3540"/>
              </a:lnSpc>
              <a:spcAft>
                <a:spcPts val="700"/>
              </a:spcAft>
            </a:pPr>
            <a:endParaRPr lang="ru" sz="3200" b="1" i="1" dirty="0">
              <a:solidFill>
                <a:srgbClr val="00215E"/>
              </a:solidFill>
              <a:latin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27760" y="2353056"/>
            <a:ext cx="4431792" cy="402336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3430"/>
              </a:lnSpc>
              <a:spcBef>
                <a:spcPts val="700"/>
              </a:spcBef>
            </a:pPr>
            <a:endParaRPr lang="ru" sz="3100" i="1" dirty="0">
              <a:solidFill>
                <a:srgbClr val="00215E"/>
              </a:solidFill>
              <a:latin typeface="Times New Roman"/>
            </a:endParaRPr>
          </a:p>
        </p:txBody>
      </p:sp>
      <p:pic>
        <p:nvPicPr>
          <p:cNvPr id="1026" name="Picture 2" descr="http://ou58.omsk.obr55.ru/files/2019/08/img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" y="35518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1688" y="630936"/>
            <a:ext cx="8004048" cy="5989018"/>
          </a:xfrm>
          <a:prstGeom prst="rect">
            <a:avLst/>
          </a:prstGeom>
          <a:solidFill>
            <a:srgbClr val="D5FFAE"/>
          </a:solidFill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4800"/>
              </a:lnSpc>
              <a:spcAft>
                <a:spcPts val="2100"/>
              </a:spcAft>
            </a:pPr>
            <a:r>
              <a:rPr lang="ru" sz="4300" b="1" dirty="0" smtClean="0">
                <a:solidFill>
                  <a:srgbClr val="FF0000"/>
                </a:solidFill>
                <a:latin typeface="Arial"/>
              </a:rPr>
              <a:t>Группы продленного дня</a:t>
            </a:r>
          </a:p>
          <a:p>
            <a:pPr indent="0">
              <a:lnSpc>
                <a:spcPts val="4800"/>
              </a:lnSpc>
              <a:spcAft>
                <a:spcPts val="2100"/>
              </a:spcAft>
            </a:pPr>
            <a:r>
              <a:rPr lang="ru" sz="3200" dirty="0" smtClean="0">
                <a:latin typeface="Arial"/>
              </a:rPr>
              <a:t>•  Дополнительная </a:t>
            </a:r>
            <a:r>
              <a:rPr lang="ru" sz="3200" dirty="0">
                <a:latin typeface="Arial"/>
              </a:rPr>
              <a:t>платная услуга по присмотру и уходу за детьми</a:t>
            </a:r>
          </a:p>
          <a:p>
            <a:pPr marL="368300" marR="736600" indent="-368300">
              <a:lnSpc>
                <a:spcPts val="3840"/>
              </a:lnSpc>
              <a:spcAft>
                <a:spcPts val="560"/>
              </a:spcAft>
            </a:pPr>
            <a:r>
              <a:rPr lang="ru" sz="3200" dirty="0">
                <a:latin typeface="Arial"/>
              </a:rPr>
              <a:t>•  </a:t>
            </a:r>
            <a:r>
              <a:rPr lang="ru" sz="3200" dirty="0" smtClean="0">
                <a:latin typeface="Arial"/>
              </a:rPr>
              <a:t>Время </a:t>
            </a:r>
            <a:r>
              <a:rPr lang="ru" sz="3200" dirty="0">
                <a:latin typeface="Arial"/>
              </a:rPr>
              <a:t>работы группы: с </a:t>
            </a:r>
            <a:r>
              <a:rPr lang="ru" sz="3200" dirty="0" smtClean="0">
                <a:latin typeface="Arial"/>
              </a:rPr>
              <a:t>12:50 до 17:50</a:t>
            </a:r>
            <a:endParaRPr lang="ru" sz="3200" dirty="0">
              <a:latin typeface="Arial"/>
            </a:endParaRPr>
          </a:p>
          <a:p>
            <a:pPr marL="368300" indent="-368300">
              <a:lnSpc>
                <a:spcPts val="3816"/>
              </a:lnSpc>
              <a:spcAft>
                <a:spcPts val="560"/>
              </a:spcAft>
            </a:pPr>
            <a:r>
              <a:rPr lang="ru" sz="3200" dirty="0">
                <a:latin typeface="Arial"/>
              </a:rPr>
              <a:t>•  </a:t>
            </a:r>
            <a:r>
              <a:rPr lang="ru" sz="3200" dirty="0" smtClean="0">
                <a:latin typeface="Arial"/>
              </a:rPr>
              <a:t>Оплата </a:t>
            </a:r>
            <a:r>
              <a:rPr lang="ru" sz="3200" dirty="0">
                <a:latin typeface="Arial"/>
              </a:rPr>
              <a:t>по квитанции: </a:t>
            </a:r>
            <a:r>
              <a:rPr lang="ru" sz="3200" dirty="0" smtClean="0">
                <a:latin typeface="Arial"/>
              </a:rPr>
              <a:t>2639,00 </a:t>
            </a:r>
            <a:r>
              <a:rPr lang="ru" sz="3200" dirty="0">
                <a:latin typeface="Arial"/>
              </a:rPr>
              <a:t>рублей в месяц</a:t>
            </a:r>
          </a:p>
          <a:p>
            <a:pPr marL="368300" indent="-368300">
              <a:lnSpc>
                <a:spcPts val="3570"/>
              </a:lnSpc>
              <a:spcAft>
                <a:spcPts val="560"/>
              </a:spcAft>
            </a:pPr>
            <a:r>
              <a:rPr lang="ru" sz="3200" dirty="0">
                <a:latin typeface="Arial"/>
              </a:rPr>
              <a:t>•  </a:t>
            </a:r>
            <a:r>
              <a:rPr lang="ru" sz="3200" dirty="0" smtClean="0">
                <a:latin typeface="Arial"/>
              </a:rPr>
              <a:t>Оплата </a:t>
            </a:r>
            <a:r>
              <a:rPr lang="ru" sz="3200" dirty="0">
                <a:latin typeface="Arial"/>
              </a:rPr>
              <a:t>питания: обед и полдник</a:t>
            </a:r>
          </a:p>
          <a:p>
            <a:pPr marL="368300" indent="-368300">
              <a:lnSpc>
                <a:spcPts val="3840"/>
              </a:lnSpc>
            </a:pPr>
            <a:r>
              <a:rPr lang="ru" sz="3200" dirty="0">
                <a:latin typeface="Arial"/>
              </a:rPr>
              <a:t>•  </a:t>
            </a:r>
            <a:r>
              <a:rPr lang="ru" sz="3200" dirty="0" smtClean="0">
                <a:latin typeface="Arial"/>
              </a:rPr>
              <a:t>Оформляется </a:t>
            </a:r>
            <a:r>
              <a:rPr lang="ru" sz="3200" dirty="0">
                <a:latin typeface="Arial"/>
              </a:rPr>
              <a:t>заявление от родителей и договор в 2-х экземплярах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1744" y="630936"/>
            <a:ext cx="5629656" cy="569976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 algn="ctr">
              <a:lnSpc>
                <a:spcPts val="4800"/>
              </a:lnSpc>
              <a:spcAft>
                <a:spcPts val="2030"/>
              </a:spcAft>
            </a:pPr>
            <a:r>
              <a:rPr lang="ru" sz="4300">
                <a:solidFill>
                  <a:srgbClr val="CC00CC"/>
                </a:solidFill>
                <a:latin typeface="Arial"/>
              </a:rPr>
              <a:t>Организация питания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51687" y="1200912"/>
            <a:ext cx="7949965" cy="4757928"/>
          </a:xfrm>
          <a:prstGeom prst="rect">
            <a:avLst/>
          </a:prstGeom>
          <a:solidFill>
            <a:srgbClr val="D5FFAE"/>
          </a:solidFill>
        </p:spPr>
        <p:txBody>
          <a:bodyPr lIns="0" tIns="0" rIns="0" bIns="0">
            <a:noAutofit/>
          </a:bodyPr>
          <a:lstStyle/>
          <a:p>
            <a:pPr marR="1072896" indent="0">
              <a:lnSpc>
                <a:spcPts val="3960"/>
              </a:lnSpc>
              <a:spcBef>
                <a:spcPts val="2030"/>
              </a:spcBef>
              <a:spcAft>
                <a:spcPts val="420"/>
              </a:spcAft>
            </a:pPr>
            <a:endParaRPr lang="ru" sz="3200" i="1" dirty="0" smtClean="0">
              <a:latin typeface="Arial"/>
            </a:endParaRPr>
          </a:p>
          <a:p>
            <a:pPr marR="1072896" indent="0">
              <a:lnSpc>
                <a:spcPts val="3960"/>
              </a:lnSpc>
              <a:spcBef>
                <a:spcPts val="2030"/>
              </a:spcBef>
              <a:spcAft>
                <a:spcPts val="420"/>
              </a:spcAft>
            </a:pPr>
            <a:r>
              <a:rPr lang="ru" sz="3200" i="1" dirty="0" smtClean="0">
                <a:latin typeface="Arial"/>
              </a:rPr>
              <a:t>Завтрак </a:t>
            </a:r>
            <a:r>
              <a:rPr lang="ru" sz="3200" i="1" dirty="0">
                <a:latin typeface="Arial"/>
              </a:rPr>
              <a:t>на первой </a:t>
            </a:r>
            <a:r>
              <a:rPr lang="ru" sz="3200" i="1" dirty="0" smtClean="0">
                <a:latin typeface="Arial"/>
              </a:rPr>
              <a:t>перемене                </a:t>
            </a:r>
            <a:r>
              <a:rPr lang="ru" sz="3200" b="1" i="1" dirty="0" smtClean="0">
                <a:solidFill>
                  <a:srgbClr val="C00000"/>
                </a:solidFill>
                <a:latin typeface="Times New Roman"/>
              </a:rPr>
              <a:t>09:10-09:30</a:t>
            </a:r>
            <a:endParaRPr lang="ru" sz="3200" i="1" dirty="0" smtClean="0">
              <a:latin typeface="Arial"/>
            </a:endParaRPr>
          </a:p>
          <a:p>
            <a:pPr marL="368300" indent="-368300">
              <a:lnSpc>
                <a:spcPts val="3864"/>
              </a:lnSpc>
              <a:spcAft>
                <a:spcPts val="420"/>
              </a:spcAft>
            </a:pPr>
            <a:r>
              <a:rPr lang="ru" sz="3200" i="1" dirty="0" smtClean="0">
                <a:latin typeface="Arial"/>
              </a:rPr>
              <a:t>Обед </a:t>
            </a:r>
            <a:r>
              <a:rPr lang="ru" sz="3200" i="1" dirty="0">
                <a:latin typeface="Arial"/>
              </a:rPr>
              <a:t>в группе </a:t>
            </a:r>
            <a:r>
              <a:rPr lang="ru" sz="3200" i="1" dirty="0" smtClean="0">
                <a:latin typeface="Arial"/>
              </a:rPr>
              <a:t>продленного дня</a:t>
            </a:r>
          </a:p>
          <a:p>
            <a:pPr marL="368300" indent="-368300">
              <a:lnSpc>
                <a:spcPts val="3864"/>
              </a:lnSpc>
              <a:spcAft>
                <a:spcPts val="420"/>
              </a:spcAft>
            </a:pPr>
            <a:r>
              <a:rPr lang="ru" sz="3200" i="1" dirty="0" smtClean="0">
                <a:solidFill>
                  <a:srgbClr val="C00000"/>
                </a:solidFill>
                <a:latin typeface="Arial"/>
              </a:rPr>
              <a:t>12:50-13:20</a:t>
            </a:r>
            <a:endParaRPr lang="ru" sz="3200" i="1" dirty="0" smtClean="0">
              <a:latin typeface="Arial"/>
            </a:endParaRPr>
          </a:p>
          <a:p>
            <a:pPr marL="368300" indent="-368300">
              <a:lnSpc>
                <a:spcPts val="3570"/>
              </a:lnSpc>
              <a:spcAft>
                <a:spcPts val="3990"/>
              </a:spcAft>
            </a:pPr>
            <a:r>
              <a:rPr lang="ru" sz="3200" i="1" dirty="0" smtClean="0">
                <a:latin typeface="Arial"/>
              </a:rPr>
              <a:t>Полдник </a:t>
            </a:r>
            <a:r>
              <a:rPr lang="ru" sz="3200" i="1" dirty="0" smtClean="0">
                <a:solidFill>
                  <a:srgbClr val="C00000"/>
                </a:solidFill>
                <a:latin typeface="Arial"/>
              </a:rPr>
              <a:t>15:00-15:20</a:t>
            </a:r>
            <a:endParaRPr lang="ru" sz="3200" dirty="0">
              <a:solidFill>
                <a:srgbClr val="C00000"/>
              </a:solidFill>
              <a:latin typeface="Arial"/>
            </a:endParaRPr>
          </a:p>
          <a:p>
            <a:pPr marL="368300" indent="-368300">
              <a:lnSpc>
                <a:spcPts val="3864"/>
              </a:lnSpc>
            </a:pPr>
            <a:endParaRPr lang="ru" sz="3200" i="1" dirty="0">
              <a:solidFill>
                <a:srgbClr val="C00000"/>
              </a:solidFill>
              <a:latin typeface="Arial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064" y="1335024"/>
            <a:ext cx="3901440" cy="519074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14984" y="637032"/>
            <a:ext cx="7147560" cy="56388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4800"/>
              </a:lnSpc>
              <a:spcAft>
                <a:spcPts val="490"/>
              </a:spcAft>
            </a:pPr>
            <a:r>
              <a:rPr lang="ru" sz="4300">
                <a:solidFill>
                  <a:srgbClr val="FF0000"/>
                </a:solidFill>
                <a:latin typeface="Arial"/>
              </a:rPr>
              <a:t>Школьная форма мальчика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209032" y="1463040"/>
            <a:ext cx="2919984" cy="3761232"/>
          </a:xfrm>
          <a:prstGeom prst="rect">
            <a:avLst/>
          </a:prstGeom>
          <a:solidFill>
            <a:srgbClr val="D5FFAE"/>
          </a:solidFill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3840"/>
              </a:lnSpc>
              <a:spcBef>
                <a:spcPts val="490"/>
              </a:spcBef>
            </a:pPr>
            <a:r>
              <a:rPr lang="ru" sz="3200" i="1">
                <a:solidFill>
                  <a:srgbClr val="C00000"/>
                </a:solidFill>
                <a:latin typeface="Arial"/>
              </a:rPr>
              <a:t>Пиджак классический, брюки, жилет (цвет синий), галстук. Рубашка светлая, однотонная.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088" y="1807464"/>
            <a:ext cx="2743200" cy="382219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203960" y="637032"/>
            <a:ext cx="6760464" cy="56388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4800"/>
              </a:lnSpc>
              <a:spcAft>
                <a:spcPts val="2520"/>
              </a:spcAft>
            </a:pPr>
            <a:r>
              <a:rPr lang="ru" sz="4300">
                <a:solidFill>
                  <a:srgbClr val="FF0000"/>
                </a:solidFill>
                <a:latin typeface="Arial"/>
              </a:rPr>
              <a:t>Школьная форма девочки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62400" y="1819656"/>
            <a:ext cx="3669792" cy="2868168"/>
          </a:xfrm>
          <a:prstGeom prst="rect">
            <a:avLst/>
          </a:prstGeom>
          <a:solidFill>
            <a:srgbClr val="E7FFD3"/>
          </a:solidFill>
        </p:spPr>
        <p:txBody>
          <a:bodyPr lIns="0" tIns="0" rIns="0" bIns="0">
            <a:noAutofit/>
          </a:bodyPr>
          <a:lstStyle/>
          <a:p>
            <a:pPr indent="0">
              <a:lnSpc>
                <a:spcPts val="3840"/>
              </a:lnSpc>
              <a:spcBef>
                <a:spcPts val="2520"/>
              </a:spcBef>
            </a:pPr>
            <a:r>
              <a:rPr lang="ru" sz="3200" i="1">
                <a:solidFill>
                  <a:srgbClr val="C00000"/>
                </a:solidFill>
                <a:latin typeface="Arial"/>
              </a:rPr>
              <a:t>Пиджак, юбка или брюки синего цвета, жилет, сарафан. </a:t>
            </a:r>
            <a:r>
              <a:rPr lang="ru" sz="3300" i="1">
                <a:solidFill>
                  <a:srgbClr val="C00000"/>
                </a:solidFill>
                <a:latin typeface="Arial"/>
              </a:rPr>
              <a:t>Светлая</a:t>
            </a:r>
          </a:p>
          <a:p>
            <a:pPr indent="0">
              <a:lnSpc>
                <a:spcPts val="3840"/>
              </a:lnSpc>
            </a:pPr>
            <a:r>
              <a:rPr lang="ru" sz="3200" i="1">
                <a:solidFill>
                  <a:srgbClr val="C00000"/>
                </a:solidFill>
                <a:latin typeface="Arial"/>
              </a:rPr>
              <a:t>блузка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1484" y="1490472"/>
            <a:ext cx="1947672" cy="406908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560576" y="637032"/>
            <a:ext cx="6071616" cy="573024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 algn="ctr">
              <a:lnSpc>
                <a:spcPts val="4800"/>
              </a:lnSpc>
            </a:pPr>
            <a:r>
              <a:rPr lang="ru" sz="4300" i="1">
                <a:solidFill>
                  <a:srgbClr val="C00000"/>
                </a:solidFill>
                <a:latin typeface="Arial"/>
              </a:rPr>
              <a:t>Физкультурная форма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51688" y="5215128"/>
            <a:ext cx="5750870" cy="782050"/>
          </a:xfrm>
          <a:prstGeom prst="rect">
            <a:avLst/>
          </a:prstGeom>
          <a:solidFill>
            <a:srgbClr val="D5FFAE"/>
          </a:solidFill>
        </p:spPr>
        <p:txBody>
          <a:bodyPr lIns="0" tIns="0" rIns="0" bIns="0">
            <a:noAutofit/>
          </a:bodyPr>
          <a:lstStyle/>
          <a:p>
            <a:pPr marL="366776" indent="-406400">
              <a:lnSpc>
                <a:spcPts val="3130"/>
              </a:lnSpc>
            </a:pPr>
            <a:r>
              <a:rPr lang="ru" sz="2800" dirty="0">
                <a:solidFill>
                  <a:srgbClr val="00215E"/>
                </a:solidFill>
                <a:latin typeface="Arial"/>
              </a:rPr>
              <a:t>• </a:t>
            </a:r>
            <a:r>
              <a:rPr lang="ru" sz="2800" dirty="0" smtClean="0">
                <a:solidFill>
                  <a:srgbClr val="00215E"/>
                </a:solidFill>
                <a:latin typeface="Arial"/>
              </a:rPr>
              <a:t>перчатки</a:t>
            </a:r>
            <a:r>
              <a:rPr lang="ru" sz="2800" dirty="0">
                <a:solidFill>
                  <a:srgbClr val="00215E"/>
                </a:solidFill>
                <a:latin typeface="Arial"/>
              </a:rPr>
              <a:t>, шерстяные носки,</a:t>
            </a:r>
          </a:p>
          <a:p>
            <a:pPr marL="366776" indent="-406400">
              <a:lnSpc>
                <a:spcPts val="3130"/>
              </a:lnSpc>
            </a:pPr>
            <a:r>
              <a:rPr lang="ru" sz="2800" dirty="0">
                <a:solidFill>
                  <a:srgbClr val="00215E"/>
                </a:solidFill>
                <a:latin typeface="Arial"/>
              </a:rPr>
              <a:t>• </a:t>
            </a:r>
            <a:r>
              <a:rPr lang="ru" sz="2800" dirty="0" smtClean="0">
                <a:solidFill>
                  <a:srgbClr val="00215E"/>
                </a:solidFill>
                <a:latin typeface="Arial"/>
              </a:rPr>
              <a:t>ботинки</a:t>
            </a:r>
            <a:r>
              <a:rPr lang="ru" sz="2800" dirty="0">
                <a:solidFill>
                  <a:srgbClr val="00215E"/>
                </a:solidFill>
                <a:latin typeface="Arial"/>
              </a:rPr>
              <a:t>, лыжи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33400" y="1392936"/>
            <a:ext cx="5769159" cy="1138666"/>
          </a:xfrm>
          <a:prstGeom prst="rect">
            <a:avLst/>
          </a:prstGeom>
          <a:solidFill>
            <a:srgbClr val="E7FFD3"/>
          </a:solidFill>
        </p:spPr>
        <p:txBody>
          <a:bodyPr lIns="0" tIns="0" rIns="0" bIns="0">
            <a:noAutofit/>
          </a:bodyPr>
          <a:lstStyle/>
          <a:p>
            <a:pPr indent="-406400">
              <a:lnSpc>
                <a:spcPts val="3130"/>
              </a:lnSpc>
            </a:pPr>
            <a:r>
              <a:rPr lang="ru" sz="2800" i="1" u="sng" dirty="0">
                <a:solidFill>
                  <a:srgbClr val="00215E"/>
                </a:solidFill>
                <a:latin typeface="Arial"/>
              </a:rPr>
              <a:t>Для спортивного зала</a:t>
            </a:r>
            <a:r>
              <a:rPr lang="ru" sz="2800" i="1" dirty="0">
                <a:solidFill>
                  <a:srgbClr val="00215E"/>
                </a:solidFill>
                <a:latin typeface="Arial"/>
              </a:rPr>
              <a:t>:</a:t>
            </a:r>
          </a:p>
          <a:p>
            <a:pPr indent="-406400">
              <a:lnSpc>
                <a:spcPts val="2688"/>
              </a:lnSpc>
            </a:pPr>
            <a:r>
              <a:rPr lang="ru" sz="2800" dirty="0">
                <a:solidFill>
                  <a:srgbClr val="00215E"/>
                </a:solidFill>
                <a:latin typeface="Arial"/>
              </a:rPr>
              <a:t>•    футболка белого цвета, шорты </a:t>
            </a:r>
            <a:r>
              <a:rPr lang="ru" sz="2800" dirty="0" smtClean="0">
                <a:solidFill>
                  <a:srgbClr val="00215E"/>
                </a:solidFill>
                <a:latin typeface="Arial"/>
              </a:rPr>
              <a:t>черного цвета, носки </a:t>
            </a:r>
            <a:endParaRPr lang="ru" sz="2800" dirty="0">
              <a:solidFill>
                <a:srgbClr val="00215E"/>
              </a:solidFill>
              <a:latin typeface="Arial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495" y="2531602"/>
            <a:ext cx="5763063" cy="2326910"/>
          </a:xfrm>
          <a:prstGeom prst="rect">
            <a:avLst/>
          </a:prstGeom>
          <a:solidFill>
            <a:srgbClr val="E7FFD3"/>
          </a:solidFill>
        </p:spPr>
        <p:txBody>
          <a:bodyPr lIns="0" tIns="0" rIns="0" bIns="0">
            <a:noAutofit/>
          </a:bodyPr>
          <a:lstStyle/>
          <a:p>
            <a:pPr indent="-406400">
              <a:lnSpc>
                <a:spcPts val="3360"/>
              </a:lnSpc>
            </a:pPr>
            <a:r>
              <a:rPr lang="ru" sz="2800" dirty="0" smtClean="0">
                <a:solidFill>
                  <a:srgbClr val="00215E"/>
                </a:solidFill>
                <a:latin typeface="Arial"/>
              </a:rPr>
              <a:t>• </a:t>
            </a:r>
            <a:r>
              <a:rPr lang="ru" sz="2800" b="1" i="1" dirty="0" smtClean="0">
                <a:solidFill>
                  <a:srgbClr val="FF0066"/>
                </a:solidFill>
                <a:latin typeface="Arial"/>
              </a:rPr>
              <a:t>спортивная </a:t>
            </a:r>
            <a:r>
              <a:rPr lang="ru" sz="2800" b="1" i="1" dirty="0">
                <a:solidFill>
                  <a:srgbClr val="FF0066"/>
                </a:solidFill>
                <a:latin typeface="Arial"/>
              </a:rPr>
              <a:t>обувь</a:t>
            </a:r>
            <a:r>
              <a:rPr lang="ru" sz="2800" b="1" i="1" dirty="0">
                <a:solidFill>
                  <a:srgbClr val="00215E"/>
                </a:solidFill>
                <a:latin typeface="Arial"/>
              </a:rPr>
              <a:t>;</a:t>
            </a:r>
          </a:p>
          <a:p>
            <a:pPr indent="-406400">
              <a:lnSpc>
                <a:spcPts val="3360"/>
              </a:lnSpc>
            </a:pPr>
            <a:r>
              <a:rPr lang="ru" sz="2800" i="1" u="sng" dirty="0">
                <a:solidFill>
                  <a:srgbClr val="00215E"/>
                </a:solidFill>
                <a:latin typeface="Arial"/>
              </a:rPr>
              <a:t>Для улицы</a:t>
            </a:r>
            <a:r>
              <a:rPr lang="ru" sz="2800" i="1" dirty="0">
                <a:solidFill>
                  <a:srgbClr val="00215E"/>
                </a:solidFill>
                <a:latin typeface="Arial"/>
              </a:rPr>
              <a:t>:</a:t>
            </a:r>
          </a:p>
          <a:p>
            <a:pPr indent="-406400">
              <a:lnSpc>
                <a:spcPts val="3360"/>
              </a:lnSpc>
            </a:pPr>
            <a:r>
              <a:rPr lang="ru" sz="2800" dirty="0">
                <a:solidFill>
                  <a:srgbClr val="00215E"/>
                </a:solidFill>
                <a:latin typeface="Arial"/>
              </a:rPr>
              <a:t>•    спортивный костюм,</a:t>
            </a:r>
          </a:p>
          <a:p>
            <a:pPr indent="-406400">
              <a:lnSpc>
                <a:spcPts val="3360"/>
              </a:lnSpc>
            </a:pPr>
            <a:r>
              <a:rPr lang="ru" sz="2800" dirty="0">
                <a:solidFill>
                  <a:srgbClr val="00215E"/>
                </a:solidFill>
                <a:latin typeface="Arial"/>
              </a:rPr>
              <a:t>•    спортивная обувь;</a:t>
            </a:r>
          </a:p>
          <a:p>
            <a:pPr indent="-406400">
              <a:lnSpc>
                <a:spcPts val="3360"/>
              </a:lnSpc>
            </a:pPr>
            <a:r>
              <a:rPr lang="ru" sz="2800" i="1" dirty="0">
                <a:solidFill>
                  <a:srgbClr val="00215E"/>
                </a:solidFill>
                <a:latin typeface="Arial"/>
              </a:rPr>
              <a:t>Лыжная подготовка: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59270" y="4858512"/>
            <a:ext cx="2705390" cy="356616"/>
          </a:xfrm>
          <a:prstGeom prst="rect">
            <a:avLst/>
          </a:prstGeom>
          <a:solidFill>
            <a:srgbClr val="D5FFAE"/>
          </a:solidFill>
        </p:spPr>
        <p:txBody>
          <a:bodyPr wrap="none" lIns="0" tIns="0" rIns="0" bIns="0">
            <a:noAutofit/>
          </a:bodyPr>
          <a:lstStyle/>
          <a:p>
            <a:pPr marL="366776" indent="-406400">
              <a:lnSpc>
                <a:spcPts val="3130"/>
              </a:lnSpc>
            </a:pPr>
            <a:r>
              <a:rPr lang="ru" sz="2800" dirty="0">
                <a:solidFill>
                  <a:srgbClr val="00215E"/>
                </a:solidFill>
                <a:latin typeface="Arial"/>
              </a:rPr>
              <a:t>• куртка, брюки,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752" y="1335024"/>
            <a:ext cx="3898392" cy="292303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5360" y="3118104"/>
            <a:ext cx="3694176" cy="32766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277112" y="637032"/>
            <a:ext cx="6623304" cy="56388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4800"/>
              </a:lnSpc>
            </a:pPr>
            <a:r>
              <a:rPr lang="ru" sz="4300">
                <a:solidFill>
                  <a:srgbClr val="CC00CC"/>
                </a:solidFill>
                <a:latin typeface="Arial"/>
              </a:rPr>
              <a:t>«Правильный» портфель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784" y="188976"/>
            <a:ext cx="1831848" cy="183184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2592" y="335280"/>
            <a:ext cx="1584960" cy="117043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784" y="2706624"/>
            <a:ext cx="2670048" cy="381304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682240" y="621792"/>
            <a:ext cx="3892296" cy="17373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4752"/>
              </a:lnSpc>
              <a:spcAft>
                <a:spcPts val="4340"/>
              </a:spcAft>
            </a:pPr>
            <a:r>
              <a:rPr lang="ru" sz="4000" b="1" i="1">
                <a:solidFill>
                  <a:srgbClr val="C00000"/>
                </a:solidFill>
                <a:latin typeface="Arial"/>
              </a:rPr>
              <a:t>ВАШ РЕБЁНОК ИДЕТ В 1 КЛАСС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09544" y="2954796"/>
            <a:ext cx="5532120" cy="3144251"/>
          </a:xfrm>
          <a:prstGeom prst="rect">
            <a:avLst/>
          </a:prstGeom>
          <a:solidFill>
            <a:srgbClr val="D5FFAE"/>
          </a:solidFill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3350"/>
              </a:lnSpc>
              <a:spcBef>
                <a:spcPts val="4340"/>
              </a:spcBef>
              <a:spcAft>
                <a:spcPts val="910"/>
              </a:spcAft>
            </a:pPr>
            <a:r>
              <a:rPr lang="ru" sz="3000" b="1" dirty="0">
                <a:solidFill>
                  <a:srgbClr val="008300"/>
                </a:solidFill>
                <a:latin typeface="Arial"/>
              </a:rPr>
              <a:t>Советы и рекомендации</a:t>
            </a:r>
          </a:p>
          <a:p>
            <a:pPr marL="361696" indent="0" algn="ctr">
              <a:lnSpc>
                <a:spcPts val="3864"/>
              </a:lnSpc>
              <a:spcAft>
                <a:spcPts val="490"/>
              </a:spcAft>
            </a:pPr>
            <a:r>
              <a:rPr lang="ru" sz="3000" b="1" dirty="0">
                <a:solidFill>
                  <a:srgbClr val="008300"/>
                </a:solidFill>
                <a:latin typeface="Arial"/>
              </a:rPr>
              <a:t>родителям будущих первоклассников,</a:t>
            </a:r>
          </a:p>
          <a:p>
            <a:pPr marL="361696" indent="0" algn="ctr">
              <a:lnSpc>
                <a:spcPts val="3350"/>
              </a:lnSpc>
              <a:spcAft>
                <a:spcPts val="910"/>
              </a:spcAft>
            </a:pPr>
            <a:r>
              <a:rPr lang="ru" sz="3000" b="1" dirty="0">
                <a:solidFill>
                  <a:srgbClr val="008300"/>
                </a:solidFill>
                <a:latin typeface="Arial"/>
              </a:rPr>
              <a:t>а так же ответы на</a:t>
            </a:r>
          </a:p>
          <a:p>
            <a:pPr indent="0" algn="ctr">
              <a:lnSpc>
                <a:spcPts val="3350"/>
              </a:lnSpc>
            </a:pPr>
            <a:r>
              <a:rPr lang="ru" sz="3000" b="1" dirty="0">
                <a:solidFill>
                  <a:srgbClr val="008300"/>
                </a:solidFill>
                <a:latin typeface="Arial"/>
              </a:rPr>
              <a:t>часто задаваемые вопросы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97408" y="996696"/>
            <a:ext cx="7653528" cy="414223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R="165100" indent="0" algn="just">
              <a:lnSpc>
                <a:spcPts val="3888"/>
              </a:lnSpc>
              <a:spcAft>
                <a:spcPts val="560"/>
              </a:spcAft>
            </a:pPr>
            <a:r>
              <a:rPr lang="ru" sz="3500">
                <a:solidFill>
                  <a:srgbClr val="660066"/>
                </a:solidFill>
                <a:latin typeface="Arial"/>
              </a:rPr>
              <a:t>Для сохранения правильной осанки школьника очень важны размеры и вес ранца.</a:t>
            </a:r>
          </a:p>
          <a:p>
            <a:pPr marR="165100" indent="0" algn="just">
              <a:lnSpc>
                <a:spcPts val="3912"/>
              </a:lnSpc>
              <a:spcAft>
                <a:spcPts val="560"/>
              </a:spcAft>
            </a:pPr>
            <a:r>
              <a:rPr lang="ru" sz="3500">
                <a:solidFill>
                  <a:srgbClr val="660066"/>
                </a:solidFill>
                <a:latin typeface="Arial"/>
              </a:rPr>
              <a:t>Его </a:t>
            </a:r>
            <a:r>
              <a:rPr lang="ru" sz="3500" b="1" i="1">
                <a:solidFill>
                  <a:srgbClr val="660066"/>
                </a:solidFill>
                <a:latin typeface="Arial"/>
              </a:rPr>
              <a:t>ширина</a:t>
            </a:r>
            <a:r>
              <a:rPr lang="ru" sz="3500">
                <a:solidFill>
                  <a:srgbClr val="660066"/>
                </a:solidFill>
                <a:latin typeface="Arial"/>
              </a:rPr>
              <a:t> не должна превышать ширину плеч ребенка, а </a:t>
            </a:r>
            <a:r>
              <a:rPr lang="ru" sz="3500" b="1" i="1">
                <a:solidFill>
                  <a:srgbClr val="660066"/>
                </a:solidFill>
                <a:latin typeface="Arial"/>
              </a:rPr>
              <a:t>высота</a:t>
            </a:r>
            <a:r>
              <a:rPr lang="ru" sz="3500">
                <a:solidFill>
                  <a:srgbClr val="660066"/>
                </a:solidFill>
                <a:latin typeface="Arial"/>
              </a:rPr>
              <a:t> -30 см.</a:t>
            </a:r>
          </a:p>
          <a:p>
            <a:pPr marR="165100" indent="0" algn="just">
              <a:lnSpc>
                <a:spcPts val="3888"/>
              </a:lnSpc>
            </a:pPr>
            <a:r>
              <a:rPr lang="ru" sz="3500" b="1" i="1">
                <a:solidFill>
                  <a:srgbClr val="660066"/>
                </a:solidFill>
                <a:latin typeface="Arial"/>
              </a:rPr>
              <a:t>Вес вместе с содержимым -</a:t>
            </a:r>
            <a:r>
              <a:rPr lang="ru" sz="3500">
                <a:solidFill>
                  <a:srgbClr val="660066"/>
                </a:solidFill>
                <a:latin typeface="Arial"/>
              </a:rPr>
              <a:t> это максимум 10% от веса школьника.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77112" y="637032"/>
            <a:ext cx="6623304" cy="56388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4800"/>
              </a:lnSpc>
            </a:pPr>
            <a:r>
              <a:rPr lang="ru" sz="4300">
                <a:solidFill>
                  <a:srgbClr val="CC00CC"/>
                </a:solidFill>
                <a:latin typeface="Arial"/>
              </a:rPr>
              <a:t>«Правильный» портфель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48640" y="1719072"/>
            <a:ext cx="8068056" cy="4230624"/>
          </a:xfrm>
          <a:prstGeom prst="rect">
            <a:avLst/>
          </a:prstGeom>
          <a:solidFill>
            <a:srgbClr val="D5FFAE"/>
          </a:solidFill>
        </p:spPr>
        <p:txBody>
          <a:bodyPr lIns="0" tIns="0" rIns="0" bIns="0">
            <a:noAutofit/>
          </a:bodyPr>
          <a:lstStyle/>
          <a:p>
            <a:pPr indent="0" algn="just">
              <a:lnSpc>
                <a:spcPts val="3570"/>
              </a:lnSpc>
            </a:pPr>
            <a:r>
              <a:rPr lang="ru" sz="3200">
                <a:solidFill>
                  <a:srgbClr val="C00000"/>
                </a:solidFill>
                <a:latin typeface="Arial"/>
              </a:rPr>
              <a:t>•    </a:t>
            </a:r>
            <a:r>
              <a:rPr lang="ru" sz="3200" i="1">
                <a:solidFill>
                  <a:srgbClr val="C00000"/>
                </a:solidFill>
                <a:latin typeface="Arial"/>
              </a:rPr>
              <a:t>Вес ранца без учебников не более</a:t>
            </a:r>
          </a:p>
          <a:p>
            <a:pPr marL="381000" indent="0">
              <a:lnSpc>
                <a:spcPts val="4584"/>
              </a:lnSpc>
            </a:pPr>
            <a:r>
              <a:rPr lang="ru" sz="3200" i="1">
                <a:solidFill>
                  <a:srgbClr val="C00000"/>
                </a:solidFill>
                <a:latin typeface="Arial"/>
              </a:rPr>
              <a:t>700 г</a:t>
            </a:r>
          </a:p>
          <a:p>
            <a:pPr indent="0" algn="just">
              <a:lnSpc>
                <a:spcPts val="4584"/>
              </a:lnSpc>
            </a:pPr>
            <a:r>
              <a:rPr lang="ru" sz="3200">
                <a:solidFill>
                  <a:srgbClr val="C00000"/>
                </a:solidFill>
                <a:latin typeface="Arial"/>
              </a:rPr>
              <a:t>•    </a:t>
            </a:r>
            <a:r>
              <a:rPr lang="ru" sz="3200" i="1">
                <a:solidFill>
                  <a:srgbClr val="C00000"/>
                </a:solidFill>
                <a:latin typeface="Arial"/>
              </a:rPr>
              <a:t>Ранец должен иметь широкие лямки</a:t>
            </a:r>
          </a:p>
          <a:p>
            <a:pPr indent="0" algn="just">
              <a:lnSpc>
                <a:spcPts val="4584"/>
              </a:lnSpc>
            </a:pPr>
            <a:r>
              <a:rPr lang="ru" sz="3200" i="1">
                <a:solidFill>
                  <a:srgbClr val="C00000"/>
                </a:solidFill>
                <a:latin typeface="Arial"/>
              </a:rPr>
              <a:t>(4-4,5 см)</a:t>
            </a:r>
          </a:p>
          <a:p>
            <a:pPr indent="0" algn="just">
              <a:lnSpc>
                <a:spcPts val="4584"/>
              </a:lnSpc>
            </a:pPr>
            <a:r>
              <a:rPr lang="ru" sz="3200">
                <a:solidFill>
                  <a:srgbClr val="C00000"/>
                </a:solidFill>
                <a:latin typeface="Arial"/>
              </a:rPr>
              <a:t>•    </a:t>
            </a:r>
            <a:r>
              <a:rPr lang="ru" sz="3200" i="1">
                <a:solidFill>
                  <a:srgbClr val="C00000"/>
                </a:solidFill>
                <a:latin typeface="Arial"/>
              </a:rPr>
              <a:t>Норма массы портфеля с учебными</a:t>
            </a:r>
          </a:p>
          <a:p>
            <a:pPr marL="381000" indent="0">
              <a:lnSpc>
                <a:spcPts val="3570"/>
              </a:lnSpc>
              <a:spcAft>
                <a:spcPts val="630"/>
              </a:spcAft>
            </a:pPr>
            <a:r>
              <a:rPr lang="ru" sz="3200" i="1">
                <a:solidFill>
                  <a:srgbClr val="C00000"/>
                </a:solidFill>
                <a:latin typeface="Arial"/>
              </a:rPr>
              <a:t>пособиями:</a:t>
            </a:r>
          </a:p>
          <a:p>
            <a:pPr indent="0" algn="just">
              <a:lnSpc>
                <a:spcPts val="3570"/>
              </a:lnSpc>
              <a:spcAft>
                <a:spcPts val="630"/>
              </a:spcAft>
            </a:pPr>
            <a:r>
              <a:rPr lang="ru" sz="3200" i="1">
                <a:solidFill>
                  <a:srgbClr val="C00000"/>
                </a:solidFill>
                <a:latin typeface="Arial"/>
              </a:rPr>
              <a:t>1 - 2 класс    не более 2 кг 200 г</a:t>
            </a:r>
          </a:p>
          <a:p>
            <a:pPr indent="0" algn="just">
              <a:lnSpc>
                <a:spcPts val="3570"/>
              </a:lnSpc>
            </a:pPr>
            <a:r>
              <a:rPr lang="ru" sz="3200" i="1">
                <a:solidFill>
                  <a:srgbClr val="C00000"/>
                </a:solidFill>
                <a:latin typeface="Arial"/>
              </a:rPr>
              <a:t>3 - 4 класс    не более 3 кг 200 г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144" y="4148328"/>
            <a:ext cx="3096768" cy="224637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8176" y="1411224"/>
            <a:ext cx="3566160" cy="252374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27888" y="640080"/>
            <a:ext cx="7888224" cy="548640"/>
          </a:xfrm>
          <a:prstGeom prst="rect">
            <a:avLst/>
          </a:prstGeom>
          <a:solidFill>
            <a:srgbClr val="D5FFAE"/>
          </a:solidFill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4800"/>
              </a:lnSpc>
              <a:spcAft>
                <a:spcPts val="2030"/>
              </a:spcAft>
            </a:pPr>
            <a:r>
              <a:rPr lang="ru" sz="4300">
                <a:solidFill>
                  <a:srgbClr val="CC00CC"/>
                </a:solidFill>
                <a:latin typeface="Arial"/>
              </a:rPr>
              <a:t>Требования к школьной обуви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69976" y="1395984"/>
            <a:ext cx="4712384" cy="1703832"/>
          </a:xfrm>
          <a:prstGeom prst="rect">
            <a:avLst/>
          </a:prstGeom>
          <a:solidFill>
            <a:srgbClr val="D5FFAE"/>
          </a:solidFill>
        </p:spPr>
        <p:txBody>
          <a:bodyPr lIns="0" tIns="0" rIns="0" bIns="0">
            <a:noAutofit/>
          </a:bodyPr>
          <a:lstStyle/>
          <a:p>
            <a:pPr indent="-355600">
              <a:lnSpc>
                <a:spcPts val="3840"/>
              </a:lnSpc>
              <a:spcAft>
                <a:spcPts val="560"/>
              </a:spcAft>
            </a:pPr>
            <a:r>
              <a:rPr lang="ru" sz="3200" dirty="0">
                <a:latin typeface="Arial"/>
              </a:rPr>
              <a:t>• </a:t>
            </a:r>
            <a:r>
              <a:rPr lang="ru" sz="3200" i="1" dirty="0" smtClean="0">
                <a:latin typeface="Arial"/>
              </a:rPr>
              <a:t>Жесткий </a:t>
            </a:r>
            <a:r>
              <a:rPr lang="ru" sz="3200" i="1" dirty="0">
                <a:latin typeface="Arial"/>
              </a:rPr>
              <a:t>задник с мягким верхом и закрытый носок;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69976" y="3197352"/>
            <a:ext cx="4492752" cy="944880"/>
          </a:xfrm>
          <a:prstGeom prst="rect">
            <a:avLst/>
          </a:prstGeom>
          <a:solidFill>
            <a:srgbClr val="D5FFAE"/>
          </a:solidFill>
        </p:spPr>
        <p:txBody>
          <a:bodyPr lIns="0" tIns="0" rIns="0" bIns="0">
            <a:noAutofit/>
          </a:bodyPr>
          <a:lstStyle/>
          <a:p>
            <a:pPr indent="-355600">
              <a:lnSpc>
                <a:spcPts val="3600"/>
              </a:lnSpc>
              <a:spcAft>
                <a:spcPts val="840"/>
              </a:spcAft>
            </a:pPr>
            <a:r>
              <a:rPr lang="ru" sz="3200" dirty="0">
                <a:latin typeface="Arial"/>
              </a:rPr>
              <a:t>• </a:t>
            </a:r>
            <a:r>
              <a:rPr lang="ru" sz="3200" i="1" dirty="0" smtClean="0">
                <a:latin typeface="Arial"/>
              </a:rPr>
              <a:t>Удобная </a:t>
            </a:r>
            <a:r>
              <a:rPr lang="ru" sz="3200" i="1" dirty="0">
                <a:latin typeface="Arial"/>
              </a:rPr>
              <a:t>застежка: пряжка или «липучка»;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69976" y="4157472"/>
            <a:ext cx="5294274" cy="606552"/>
          </a:xfrm>
          <a:prstGeom prst="rect">
            <a:avLst/>
          </a:prstGeom>
          <a:solidFill>
            <a:srgbClr val="D5FFAE"/>
          </a:solidFill>
        </p:spPr>
        <p:txBody>
          <a:bodyPr wrap="none" lIns="0" tIns="0" rIns="0" bIns="0">
            <a:noAutofit/>
          </a:bodyPr>
          <a:lstStyle/>
          <a:p>
            <a:pPr indent="-355600">
              <a:lnSpc>
                <a:spcPts val="3570"/>
              </a:lnSpc>
              <a:spcAft>
                <a:spcPts val="560"/>
              </a:spcAft>
            </a:pPr>
            <a:r>
              <a:rPr lang="ru" sz="3200" dirty="0">
                <a:latin typeface="Arial"/>
              </a:rPr>
              <a:t>• </a:t>
            </a:r>
            <a:r>
              <a:rPr lang="ru" sz="3200" i="1" dirty="0" smtClean="0">
                <a:latin typeface="Arial"/>
              </a:rPr>
              <a:t>Хорошие </a:t>
            </a:r>
            <a:r>
              <a:rPr lang="ru" sz="3200" i="1" dirty="0">
                <a:latin typeface="Arial"/>
              </a:rPr>
              <a:t>супинаторы;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69975" y="4779264"/>
            <a:ext cx="5294275" cy="993648"/>
          </a:xfrm>
          <a:prstGeom prst="rect">
            <a:avLst/>
          </a:prstGeom>
          <a:solidFill>
            <a:srgbClr val="D5FFAE"/>
          </a:solidFill>
        </p:spPr>
        <p:txBody>
          <a:bodyPr lIns="0" tIns="0" rIns="0" bIns="0">
            <a:noAutofit/>
          </a:bodyPr>
          <a:lstStyle/>
          <a:p>
            <a:pPr indent="-355600">
              <a:lnSpc>
                <a:spcPts val="3840"/>
              </a:lnSpc>
              <a:spcAft>
                <a:spcPts val="560"/>
              </a:spcAft>
            </a:pPr>
            <a:r>
              <a:rPr lang="ru" sz="3200" dirty="0">
                <a:latin typeface="Arial"/>
              </a:rPr>
              <a:t>• </a:t>
            </a:r>
            <a:r>
              <a:rPr lang="ru" sz="3200" i="1" dirty="0" smtClean="0">
                <a:latin typeface="Arial"/>
              </a:rPr>
              <a:t>Гибкая нескользящая </a:t>
            </a:r>
            <a:r>
              <a:rPr lang="ru" sz="3200" i="1" dirty="0">
                <a:latin typeface="Arial"/>
              </a:rPr>
              <a:t>подошва;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69975" y="5772912"/>
            <a:ext cx="5294275" cy="606552"/>
          </a:xfrm>
          <a:prstGeom prst="rect">
            <a:avLst/>
          </a:prstGeom>
          <a:solidFill>
            <a:srgbClr val="D5FFAE"/>
          </a:solidFill>
        </p:spPr>
        <p:txBody>
          <a:bodyPr wrap="none" lIns="0" tIns="0" rIns="0" bIns="0">
            <a:noAutofit/>
          </a:bodyPr>
          <a:lstStyle/>
          <a:p>
            <a:pPr indent="-355600">
              <a:lnSpc>
                <a:spcPts val="3570"/>
              </a:lnSpc>
            </a:pPr>
            <a:r>
              <a:rPr lang="ru" sz="3200" dirty="0">
                <a:latin typeface="Arial"/>
              </a:rPr>
              <a:t>• </a:t>
            </a:r>
            <a:r>
              <a:rPr lang="ru" sz="3200" dirty="0" smtClean="0">
                <a:latin typeface="Arial"/>
              </a:rPr>
              <a:t> </a:t>
            </a:r>
            <a:r>
              <a:rPr lang="ru" sz="3200" i="1" dirty="0">
                <a:latin typeface="Arial"/>
              </a:rPr>
              <a:t>Воздухопроницаемость.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33728" y="1728216"/>
            <a:ext cx="5864352" cy="2618232"/>
          </a:xfrm>
          <a:prstGeom prst="rect">
            <a:avLst/>
          </a:prstGeom>
          <a:solidFill>
            <a:srgbClr val="E7FFD3"/>
          </a:solidFill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5280"/>
              </a:lnSpc>
            </a:pPr>
            <a:r>
              <a:rPr lang="ru" sz="4100" b="1">
                <a:solidFill>
                  <a:srgbClr val="960096"/>
                </a:solidFill>
                <a:latin typeface="Arial"/>
              </a:rPr>
              <a:t>Ответы</a:t>
            </a:r>
          </a:p>
          <a:p>
            <a:pPr indent="0" algn="ctr">
              <a:lnSpc>
                <a:spcPts val="5280"/>
              </a:lnSpc>
            </a:pPr>
            <a:r>
              <a:rPr lang="ru" sz="4100" b="1">
                <a:solidFill>
                  <a:srgbClr val="960096"/>
                </a:solidFill>
                <a:latin typeface="Arial"/>
              </a:rPr>
              <a:t>для родителей на часто задаваемые</a:t>
            </a:r>
          </a:p>
          <a:p>
            <a:pPr indent="0" algn="ctr">
              <a:lnSpc>
                <a:spcPts val="5280"/>
              </a:lnSpc>
            </a:pPr>
            <a:r>
              <a:rPr lang="ru" sz="4100" b="1">
                <a:solidFill>
                  <a:srgbClr val="960096"/>
                </a:solidFill>
                <a:latin typeface="Arial"/>
              </a:rPr>
              <a:t>вопросы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8632" y="1621536"/>
            <a:ext cx="2206752" cy="259994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496" y="4291584"/>
            <a:ext cx="2377440" cy="238048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32104" y="411480"/>
            <a:ext cx="7504176" cy="99364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4320"/>
              </a:lnSpc>
            </a:pPr>
            <a:r>
              <a:rPr lang="ru" sz="3500" b="1" i="1">
                <a:solidFill>
                  <a:srgbClr val="CC00CC"/>
                </a:solidFill>
                <a:latin typeface="Arial"/>
              </a:rPr>
              <a:t>Как правильно организовать дома рабочее место первоклассника?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90600" y="2047954"/>
            <a:ext cx="4456176" cy="224058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>
              <a:lnSpc>
                <a:spcPts val="2880"/>
              </a:lnSpc>
              <a:spcAft>
                <a:spcPts val="2030"/>
              </a:spcAft>
            </a:pPr>
            <a:r>
              <a:rPr lang="ru" sz="2300" dirty="0">
                <a:solidFill>
                  <a:srgbClr val="333399"/>
                </a:solidFill>
                <a:latin typeface="Arial"/>
              </a:rPr>
              <a:t>Купите первокласснику письменный стол. Тогда ребенок сможет сам разложить в ящики стола учебные принадлежности и научится поддерживать порядок на рабочем месте.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395472" y="4556760"/>
            <a:ext cx="4672584" cy="1783080"/>
          </a:xfrm>
          <a:prstGeom prst="rect">
            <a:avLst/>
          </a:prstGeom>
          <a:solidFill>
            <a:srgbClr val="D5FFAE"/>
          </a:solidFill>
        </p:spPr>
        <p:txBody>
          <a:bodyPr lIns="0" tIns="0" rIns="0" bIns="0">
            <a:noAutofit/>
          </a:bodyPr>
          <a:lstStyle/>
          <a:p>
            <a:pPr indent="0">
              <a:lnSpc>
                <a:spcPts val="2880"/>
              </a:lnSpc>
              <a:spcBef>
                <a:spcPts val="2030"/>
              </a:spcBef>
            </a:pPr>
            <a:r>
              <a:rPr lang="ru" sz="2300">
                <a:solidFill>
                  <a:srgbClr val="008300"/>
                </a:solidFill>
                <a:latin typeface="Arial"/>
              </a:rPr>
              <a:t>Лучше, если освещение будет слева. Занавески нужно отодвинуть в сторону - основной свет должен попадать через верхнюю треть окна.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319784" y="6565392"/>
            <a:ext cx="829056" cy="109728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670"/>
              </a:lnSpc>
            </a:pPr>
            <a:r>
              <a:rPr lang="ru" sz="600">
                <a:solidFill>
                  <a:srgbClr val="CF4445"/>
                </a:solidFill>
                <a:latin typeface="Arial"/>
                <a:hlinkClick r:id="rId4"/>
              </a:rPr>
              <a:t>© </a:t>
            </a:r>
            <a:r>
              <a:rPr lang="en-US" sz="600">
                <a:solidFill>
                  <a:srgbClr val="CF4445"/>
                </a:solidFill>
                <a:latin typeface="Arial"/>
                <a:hlinkClick r:id="rId4"/>
              </a:rPr>
              <a:t>www.ClipProject.info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3920" y="5012085"/>
            <a:ext cx="1339816" cy="163076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71386" y="415636"/>
            <a:ext cx="8366515" cy="4540216"/>
          </a:xfrm>
          <a:prstGeom prst="rect">
            <a:avLst/>
          </a:prstGeom>
          <a:solidFill>
            <a:srgbClr val="D5FFAE"/>
          </a:solidFill>
        </p:spPr>
        <p:txBody>
          <a:bodyPr lIns="0" tIns="0" rIns="0" bIns="0">
            <a:noAutofit/>
          </a:bodyPr>
          <a:lstStyle/>
          <a:p>
            <a:pPr indent="520700">
              <a:lnSpc>
                <a:spcPts val="4312"/>
              </a:lnSpc>
            </a:pPr>
            <a:r>
              <a:rPr lang="ru" sz="3500" b="1" i="1">
                <a:solidFill>
                  <a:srgbClr val="CC00CC"/>
                </a:solidFill>
                <a:latin typeface="Arial"/>
              </a:rPr>
              <a:t>Обязательно ли ребенок должен уметь читать и писать</a:t>
            </a:r>
          </a:p>
          <a:p>
            <a:pPr indent="0" algn="ctr">
              <a:lnSpc>
                <a:spcPts val="4312"/>
              </a:lnSpc>
            </a:pPr>
            <a:r>
              <a:rPr lang="ru" sz="3500" b="1" i="1">
                <a:solidFill>
                  <a:srgbClr val="CC00CC"/>
                </a:solidFill>
                <a:latin typeface="Arial"/>
              </a:rPr>
              <a:t>к 1 классу?</a:t>
            </a:r>
          </a:p>
          <a:p>
            <a:pPr indent="0">
              <a:lnSpc>
                <a:spcPts val="2868"/>
              </a:lnSpc>
            </a:pPr>
            <a:r>
              <a:rPr lang="ru" sz="2300">
                <a:solidFill>
                  <a:srgbClr val="008300"/>
                </a:solidFill>
                <a:latin typeface="Arial"/>
              </a:rPr>
              <a:t>Не обязательно.</a:t>
            </a:r>
          </a:p>
          <a:p>
            <a:pPr indent="0">
              <a:lnSpc>
                <a:spcPts val="2868"/>
              </a:lnSpc>
            </a:pPr>
            <a:r>
              <a:rPr lang="ru" sz="2300">
                <a:solidFill>
                  <a:srgbClr val="008300"/>
                </a:solidFill>
                <a:latin typeface="Arial"/>
              </a:rPr>
              <a:t>Умение складывать из слогов слова еще не является умением читать. Многие дети с трудом осваивают эту сложную мыслительную операцию - не стоит их подгонять! Навык чтения и письма должен формироваться по специальным методикам (складываются представления о речи, звуках и буквах).</a:t>
            </a:r>
          </a:p>
          <a:p>
            <a:pPr indent="0">
              <a:lnSpc>
                <a:spcPts val="2868"/>
              </a:lnSpc>
            </a:pPr>
            <a:r>
              <a:rPr lang="ru" sz="2300">
                <a:solidFill>
                  <a:srgbClr val="008300"/>
                </a:solidFill>
                <a:latin typeface="Arial"/>
              </a:rPr>
              <a:t>Основными умениями при чтении являются понимание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81165" y="5038979"/>
            <a:ext cx="7070708" cy="650349"/>
          </a:xfrm>
          <a:prstGeom prst="rect">
            <a:avLst/>
          </a:prstGeom>
          <a:solidFill>
            <a:srgbClr val="D5FFAE"/>
          </a:solidFill>
        </p:spPr>
        <p:txBody>
          <a:bodyPr lIns="0" tIns="0" rIns="0" bIns="0">
            <a:noAutofit/>
          </a:bodyPr>
          <a:lstStyle/>
          <a:p>
            <a:pPr indent="0">
              <a:lnSpc>
                <a:spcPts val="2868"/>
              </a:lnSpc>
            </a:pPr>
            <a:r>
              <a:rPr lang="ru" sz="2300">
                <a:solidFill>
                  <a:srgbClr val="008300"/>
                </a:solidFill>
                <a:latin typeface="Arial"/>
              </a:rPr>
              <a:t>прочитанного текста, анализ описанной ситуации, ответы на вопросы после чтения.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0" y="835152"/>
            <a:ext cx="1621536" cy="117652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6832" y="188976"/>
            <a:ext cx="2164080" cy="154228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192" y="3858768"/>
            <a:ext cx="1804416" cy="24384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6392" y="3642360"/>
            <a:ext cx="1935480" cy="278587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752600" y="387096"/>
            <a:ext cx="4962144" cy="353568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698500">
              <a:lnSpc>
                <a:spcPts val="4272"/>
              </a:lnSpc>
            </a:pPr>
            <a:r>
              <a:rPr lang="ru" sz="3500" b="1" i="1">
                <a:solidFill>
                  <a:srgbClr val="CC00CC"/>
                </a:solidFill>
                <a:latin typeface="Arial"/>
              </a:rPr>
              <a:t>Что делают дети на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862072" y="941832"/>
            <a:ext cx="4317102" cy="83515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698500">
              <a:lnSpc>
                <a:spcPts val="4272"/>
              </a:lnSpc>
            </a:pPr>
            <a:r>
              <a:rPr lang="ru" sz="3500" b="1" i="1" dirty="0">
                <a:solidFill>
                  <a:srgbClr val="CC00CC"/>
                </a:solidFill>
                <a:latin typeface="Arial"/>
              </a:rPr>
              <a:t>переменах?</a:t>
            </a:r>
          </a:p>
          <a:p>
            <a:pPr indent="0" algn="ctr">
              <a:lnSpc>
                <a:spcPts val="2570"/>
              </a:lnSpc>
              <a:spcAft>
                <a:spcPts val="350"/>
              </a:spcAft>
            </a:pPr>
            <a:r>
              <a:rPr lang="ru" sz="2300" dirty="0">
                <a:solidFill>
                  <a:srgbClr val="333399"/>
                </a:solidFill>
                <a:latin typeface="Arial"/>
              </a:rPr>
              <a:t>Отдыхают.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027176" y="1898904"/>
            <a:ext cx="7107936" cy="286512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2592"/>
              </a:lnSpc>
            </a:pPr>
            <a:r>
              <a:rPr lang="ru" sz="2300">
                <a:solidFill>
                  <a:srgbClr val="333399"/>
                </a:solidFill>
                <a:latin typeface="Arial"/>
              </a:rPr>
              <a:t>Причем отдых должен быть активным, ведь после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74776" y="2228088"/>
            <a:ext cx="7394448" cy="9448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>
              <a:lnSpc>
                <a:spcPts val="2592"/>
              </a:lnSpc>
            </a:pPr>
            <a:r>
              <a:rPr lang="ru" sz="2300">
                <a:solidFill>
                  <a:srgbClr val="333399"/>
                </a:solidFill>
                <a:latin typeface="Arial"/>
              </a:rPr>
              <a:t>урока, который предполагает пребывание ученика в однообразной рабочей позе, ребенку необходима</a:t>
            </a:r>
          </a:p>
          <a:p>
            <a:pPr indent="0" algn="ctr">
              <a:lnSpc>
                <a:spcPts val="2592"/>
              </a:lnSpc>
              <a:spcAft>
                <a:spcPts val="2100"/>
              </a:spcAft>
            </a:pPr>
            <a:r>
              <a:rPr lang="ru" sz="2300">
                <a:solidFill>
                  <a:srgbClr val="333399"/>
                </a:solidFill>
                <a:latin typeface="Arial"/>
              </a:rPr>
              <a:t>разрядка.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414016" y="3599688"/>
            <a:ext cx="4443984" cy="2298192"/>
          </a:xfrm>
          <a:prstGeom prst="rect">
            <a:avLst/>
          </a:prstGeom>
          <a:solidFill>
            <a:srgbClr val="D5FFAE"/>
          </a:solidFill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2592"/>
              </a:lnSpc>
              <a:spcBef>
                <a:spcPts val="2100"/>
              </a:spcBef>
            </a:pPr>
            <a:r>
              <a:rPr lang="ru" sz="2300">
                <a:solidFill>
                  <a:srgbClr val="660066"/>
                </a:solidFill>
                <a:latin typeface="Arial"/>
              </a:rPr>
              <a:t>На переменах допускаются подвижные и настольные игры. Главное, чтобы во время игры соблюдались правила безопасности и школьники случайно не поранили друг</a:t>
            </a:r>
          </a:p>
          <a:p>
            <a:pPr indent="0" algn="ctr">
              <a:lnSpc>
                <a:spcPts val="2592"/>
              </a:lnSpc>
            </a:pPr>
            <a:r>
              <a:rPr lang="ru" sz="2300">
                <a:solidFill>
                  <a:srgbClr val="660066"/>
                </a:solidFill>
                <a:latin typeface="Arial"/>
              </a:rPr>
              <a:t>друга.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9208" y="2919984"/>
            <a:ext cx="1764792" cy="393801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87552" y="396240"/>
            <a:ext cx="7187184" cy="93878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3910"/>
              </a:lnSpc>
            </a:pPr>
            <a:r>
              <a:rPr lang="ru" sz="3500">
                <a:solidFill>
                  <a:srgbClr val="CC00CC"/>
                </a:solidFill>
                <a:latin typeface="Arial"/>
              </a:rPr>
              <a:t>Почему учителя не ставят оценки</a:t>
            </a:r>
          </a:p>
          <a:p>
            <a:pPr indent="0" algn="ctr">
              <a:lnSpc>
                <a:spcPts val="3910"/>
              </a:lnSpc>
            </a:pPr>
            <a:r>
              <a:rPr lang="ru" sz="3500">
                <a:solidFill>
                  <a:srgbClr val="CC00CC"/>
                </a:solidFill>
                <a:latin typeface="Arial"/>
              </a:rPr>
              <a:t>в 1 классе?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05384" y="1584960"/>
            <a:ext cx="6775704" cy="3922776"/>
          </a:xfrm>
          <a:prstGeom prst="rect">
            <a:avLst/>
          </a:prstGeom>
          <a:solidFill>
            <a:srgbClr val="D5FFAE"/>
          </a:solidFill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2880"/>
              </a:lnSpc>
            </a:pPr>
            <a:r>
              <a:rPr lang="ru" sz="2300">
                <a:solidFill>
                  <a:srgbClr val="660066"/>
                </a:solidFill>
                <a:latin typeface="Arial"/>
              </a:rPr>
              <a:t>В 1 классе обучение действительно </a:t>
            </a:r>
            <a:r>
              <a:rPr lang="ru" sz="2300" i="1">
                <a:solidFill>
                  <a:srgbClr val="660066"/>
                </a:solidFill>
                <a:latin typeface="Arial"/>
              </a:rPr>
              <a:t>безоценочное.</a:t>
            </a:r>
            <a:r>
              <a:rPr lang="ru" sz="2300">
                <a:solidFill>
                  <a:srgbClr val="660066"/>
                </a:solidFill>
                <a:latin typeface="Arial"/>
              </a:rPr>
              <a:t> Это оправдано тем, что ребенок находится в самом начале учебного пути. К концу первого года обучения уже можно судить о той или иной степени успешности младшего</a:t>
            </a:r>
          </a:p>
          <a:p>
            <a:pPr indent="0" algn="ctr">
              <a:lnSpc>
                <a:spcPts val="2880"/>
              </a:lnSpc>
            </a:pPr>
            <a:r>
              <a:rPr lang="ru" sz="2300">
                <a:solidFill>
                  <a:srgbClr val="660066"/>
                </a:solidFill>
                <a:latin typeface="Arial"/>
              </a:rPr>
              <a:t>школьника.</a:t>
            </a:r>
          </a:p>
          <a:p>
            <a:pPr indent="0" algn="ctr">
              <a:lnSpc>
                <a:spcPts val="2880"/>
              </a:lnSpc>
            </a:pPr>
            <a:r>
              <a:rPr lang="ru" sz="2300">
                <a:solidFill>
                  <a:srgbClr val="660066"/>
                </a:solidFill>
                <a:latin typeface="Arial"/>
              </a:rPr>
              <a:t>В 1 классе </a:t>
            </a:r>
            <a:r>
              <a:rPr lang="ru" sz="2300" u="sng">
                <a:solidFill>
                  <a:srgbClr val="660066"/>
                </a:solidFill>
                <a:latin typeface="Arial"/>
              </a:rPr>
              <a:t>основной упор</a:t>
            </a:r>
            <a:r>
              <a:rPr lang="ru" sz="2300">
                <a:solidFill>
                  <a:srgbClr val="660066"/>
                </a:solidFill>
                <a:latin typeface="Arial"/>
              </a:rPr>
              <a:t> делается на </a:t>
            </a:r>
            <a:r>
              <a:rPr lang="ru" sz="2300" b="1">
                <a:solidFill>
                  <a:srgbClr val="660066"/>
                </a:solidFill>
                <a:latin typeface="Arial"/>
              </a:rPr>
              <a:t>приобретение навыков учебного труда</a:t>
            </a:r>
            <a:r>
              <a:rPr lang="ru" sz="2300">
                <a:solidFill>
                  <a:srgbClr val="660066"/>
                </a:solidFill>
                <a:latin typeface="Arial"/>
              </a:rPr>
              <a:t>. В работе учителя с учеником присутствует </a:t>
            </a:r>
            <a:r>
              <a:rPr lang="ru" sz="2300" b="1" u="sng">
                <a:solidFill>
                  <a:srgbClr val="660066"/>
                </a:solidFill>
                <a:latin typeface="Arial"/>
              </a:rPr>
              <a:t>словесная</a:t>
            </a:r>
            <a:r>
              <a:rPr lang="ru" sz="2300" b="1">
                <a:solidFill>
                  <a:srgbClr val="660066"/>
                </a:solidFill>
                <a:latin typeface="Arial"/>
              </a:rPr>
              <a:t> </a:t>
            </a:r>
            <a:r>
              <a:rPr lang="ru" sz="2300">
                <a:solidFill>
                  <a:srgbClr val="660066"/>
                </a:solidFill>
                <a:latin typeface="Arial"/>
              </a:rPr>
              <a:t>оценка. Важно, чтобы она была</a:t>
            </a:r>
          </a:p>
          <a:p>
            <a:pPr indent="0" algn="ctr">
              <a:lnSpc>
                <a:spcPts val="2880"/>
              </a:lnSpc>
            </a:pPr>
            <a:r>
              <a:rPr lang="ru" sz="2300">
                <a:solidFill>
                  <a:srgbClr val="660066"/>
                </a:solidFill>
                <a:latin typeface="Arial"/>
              </a:rPr>
              <a:t>позитивной.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" y="1508760"/>
            <a:ext cx="2694432" cy="393192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57656" y="310896"/>
            <a:ext cx="5489448" cy="10210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4320"/>
              </a:lnSpc>
              <a:spcAft>
                <a:spcPts val="1050"/>
              </a:spcAft>
            </a:pPr>
            <a:r>
              <a:rPr lang="ru" sz="3500">
                <a:solidFill>
                  <a:srgbClr val="CC00CC"/>
                </a:solidFill>
                <a:latin typeface="Arial"/>
              </a:rPr>
              <a:t>Можно ли носить в школу мобильный телефон?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776728" y="1722120"/>
            <a:ext cx="5925312" cy="3621024"/>
          </a:xfrm>
          <a:prstGeom prst="rect">
            <a:avLst/>
          </a:prstGeom>
          <a:solidFill>
            <a:srgbClr val="D5FFAE"/>
          </a:solidFill>
        </p:spPr>
        <p:txBody>
          <a:bodyPr lIns="0" tIns="0" rIns="0" bIns="0">
            <a:noAutofit/>
          </a:bodyPr>
          <a:lstStyle/>
          <a:p>
            <a:pPr indent="0">
              <a:lnSpc>
                <a:spcPts val="2880"/>
              </a:lnSpc>
              <a:spcBef>
                <a:spcPts val="1050"/>
              </a:spcBef>
            </a:pPr>
            <a:r>
              <a:rPr lang="ru" sz="2300" dirty="0" smtClean="0">
                <a:solidFill>
                  <a:srgbClr val="003399"/>
                </a:solidFill>
                <a:latin typeface="Arial"/>
              </a:rPr>
              <a:t>В нашей </a:t>
            </a:r>
            <a:r>
              <a:rPr lang="ru" sz="2300" dirty="0">
                <a:solidFill>
                  <a:srgbClr val="003399"/>
                </a:solidFill>
                <a:latin typeface="Arial"/>
              </a:rPr>
              <a:t>школе </a:t>
            </a:r>
            <a:r>
              <a:rPr lang="ru" sz="2300" i="1" dirty="0">
                <a:solidFill>
                  <a:srgbClr val="003399"/>
                </a:solidFill>
                <a:latin typeface="Arial"/>
              </a:rPr>
              <a:t>запрещено пользование </a:t>
            </a:r>
            <a:r>
              <a:rPr lang="ru" sz="2300" dirty="0">
                <a:solidFill>
                  <a:srgbClr val="003399"/>
                </a:solidFill>
                <a:latin typeface="Arial"/>
              </a:rPr>
              <a:t>мобильным телефоном </a:t>
            </a:r>
            <a:r>
              <a:rPr lang="ru" sz="2300" i="1" dirty="0">
                <a:solidFill>
                  <a:srgbClr val="003399"/>
                </a:solidFill>
                <a:latin typeface="Arial"/>
              </a:rPr>
              <a:t>на уроке.</a:t>
            </a:r>
          </a:p>
          <a:p>
            <a:pPr indent="0">
              <a:lnSpc>
                <a:spcPts val="2880"/>
              </a:lnSpc>
            </a:pPr>
            <a:r>
              <a:rPr lang="ru" sz="2300" dirty="0" smtClean="0">
                <a:solidFill>
                  <a:srgbClr val="008300"/>
                </a:solidFill>
                <a:latin typeface="Arial"/>
              </a:rPr>
              <a:t>Мы </a:t>
            </a:r>
            <a:r>
              <a:rPr lang="ru" sz="2300" dirty="0">
                <a:solidFill>
                  <a:srgbClr val="008300"/>
                </a:solidFill>
                <a:latin typeface="Arial"/>
              </a:rPr>
              <a:t>не рекомендуем носить в школу мобильный телефон первоклассникам </a:t>
            </a:r>
            <a:r>
              <a:rPr lang="ru" sz="2300" dirty="0">
                <a:solidFill>
                  <a:srgbClr val="2D9622"/>
                </a:solidFill>
                <a:latin typeface="Arial"/>
              </a:rPr>
              <a:t>— </a:t>
            </a:r>
            <a:r>
              <a:rPr lang="ru" sz="2300" dirty="0">
                <a:solidFill>
                  <a:srgbClr val="008300"/>
                </a:solidFill>
                <a:latin typeface="Arial"/>
              </a:rPr>
              <a:t>велико искушение звонить маме по малейшему поводу или поиграть на уроке в электронную игру.</a:t>
            </a:r>
          </a:p>
          <a:p>
            <a:pPr indent="0">
              <a:lnSpc>
                <a:spcPts val="2880"/>
              </a:lnSpc>
            </a:pPr>
            <a:r>
              <a:rPr lang="ru" sz="2300" dirty="0">
                <a:solidFill>
                  <a:srgbClr val="FF0000"/>
                </a:solidFill>
                <a:latin typeface="Arial"/>
              </a:rPr>
              <a:t>Жроме того, дорогой телефон может возбудить нездоровый интерес одноклассников, его можно потерять 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768096"/>
            <a:ext cx="1956816" cy="150571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2464" y="621792"/>
            <a:ext cx="1298448" cy="173126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642872" y="350520"/>
            <a:ext cx="6071616" cy="475488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4470"/>
              </a:lnSpc>
              <a:spcAft>
                <a:spcPts val="210"/>
              </a:spcAft>
            </a:pPr>
            <a:r>
              <a:rPr lang="ru" sz="4000">
                <a:solidFill>
                  <a:srgbClr val="CC00CC"/>
                </a:solidFill>
                <a:latin typeface="Arial"/>
              </a:rPr>
              <a:t>Можно ли носить в школу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593592" y="954024"/>
            <a:ext cx="2151888" cy="499872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 algn="ctr">
              <a:lnSpc>
                <a:spcPts val="4470"/>
              </a:lnSpc>
            </a:pPr>
            <a:r>
              <a:rPr lang="ru" sz="4000">
                <a:solidFill>
                  <a:srgbClr val="CC00CC"/>
                </a:solidFill>
                <a:latin typeface="Arial"/>
              </a:rPr>
              <a:t>игрушки?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12064" y="2414016"/>
            <a:ext cx="2377440" cy="518160"/>
          </a:xfrm>
          <a:prstGeom prst="rect">
            <a:avLst/>
          </a:prstGeom>
          <a:solidFill>
            <a:srgbClr val="D5FFAE"/>
          </a:solidFill>
        </p:spPr>
        <p:txBody>
          <a:bodyPr wrap="none" lIns="0" tIns="0" rIns="0" bIns="0">
            <a:noAutofit/>
          </a:bodyPr>
          <a:lstStyle/>
          <a:p>
            <a:pPr marL="406400" indent="-406400">
              <a:lnSpc>
                <a:spcPts val="3910"/>
              </a:lnSpc>
              <a:spcAft>
                <a:spcPts val="840"/>
              </a:spcAft>
            </a:pPr>
            <a:r>
              <a:rPr lang="ru" sz="3500">
                <a:solidFill>
                  <a:srgbClr val="003399"/>
                </a:solidFill>
                <a:latin typeface="Arial"/>
              </a:rPr>
              <a:t>Да, можно.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79120" y="3151632"/>
            <a:ext cx="8034528" cy="2630424"/>
          </a:xfrm>
          <a:prstGeom prst="rect">
            <a:avLst/>
          </a:prstGeom>
          <a:solidFill>
            <a:srgbClr val="D5FFAE"/>
          </a:solidFill>
        </p:spPr>
        <p:txBody>
          <a:bodyPr lIns="0" tIns="0" rIns="0" bIns="0">
            <a:noAutofit/>
          </a:bodyPr>
          <a:lstStyle/>
          <a:p>
            <a:pPr marL="339344" indent="-406400">
              <a:lnSpc>
                <a:spcPts val="4320"/>
              </a:lnSpc>
              <a:spcBef>
                <a:spcPts val="840"/>
              </a:spcBef>
            </a:pPr>
            <a:r>
              <a:rPr lang="ru" sz="3500">
                <a:solidFill>
                  <a:srgbClr val="003399"/>
                </a:solidFill>
                <a:latin typeface="Arial"/>
              </a:rPr>
              <a:t>Игровая деятельность ещё значимая для ребёнка, любимая игрушка зачастую олицетворяет друга, с ней можно поиграть на перемене вместе с одноклассниками.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0296" y="5084064"/>
            <a:ext cx="1816608" cy="149047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30936" y="362712"/>
            <a:ext cx="7912608" cy="4267200"/>
          </a:xfrm>
          <a:prstGeom prst="rect">
            <a:avLst/>
          </a:prstGeom>
          <a:solidFill>
            <a:srgbClr val="D5FFAE"/>
          </a:solidFill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4776"/>
              </a:lnSpc>
              <a:spcAft>
                <a:spcPts val="420"/>
              </a:spcAft>
            </a:pPr>
            <a:r>
              <a:rPr lang="ru" sz="4000" b="1" i="1">
                <a:solidFill>
                  <a:srgbClr val="D60093"/>
                </a:solidFill>
                <a:latin typeface="Arial"/>
              </a:rPr>
              <a:t>С какого возраста принимаются дети </a:t>
            </a:r>
            <a:r>
              <a:rPr lang="ru" sz="4000" i="1">
                <a:solidFill>
                  <a:srgbClr val="D60093"/>
                </a:solidFill>
                <a:latin typeface="Arial"/>
              </a:rPr>
              <a:t>в 1 </a:t>
            </a:r>
            <a:r>
              <a:rPr lang="ru" sz="4000" b="1" i="1">
                <a:solidFill>
                  <a:srgbClr val="D60093"/>
                </a:solidFill>
                <a:latin typeface="Arial"/>
              </a:rPr>
              <a:t>класс?</a:t>
            </a:r>
          </a:p>
          <a:p>
            <a:pPr indent="0">
              <a:lnSpc>
                <a:spcPts val="3840"/>
              </a:lnSpc>
              <a:spcAft>
                <a:spcPts val="420"/>
              </a:spcAft>
            </a:pPr>
            <a:r>
              <a:rPr lang="ru" sz="3200" i="1">
                <a:solidFill>
                  <a:srgbClr val="960096"/>
                </a:solidFill>
                <a:latin typeface="Arial"/>
              </a:rPr>
              <a:t>В первый класс принимаются дети, достигшие к 1 сентября текущего года возраста не менее</a:t>
            </a:r>
          </a:p>
          <a:p>
            <a:pPr indent="0">
              <a:lnSpc>
                <a:spcPts val="3840"/>
              </a:lnSpc>
              <a:spcAft>
                <a:spcPts val="3710"/>
              </a:spcAft>
            </a:pPr>
            <a:r>
              <a:rPr lang="ru" sz="3200" i="1" u="sng">
                <a:solidFill>
                  <a:srgbClr val="960096"/>
                </a:solidFill>
                <a:latin typeface="Arial"/>
              </a:rPr>
              <a:t>6 лет 6 месяцев</a:t>
            </a:r>
            <a:r>
              <a:rPr lang="ru" sz="3200" i="1">
                <a:solidFill>
                  <a:srgbClr val="960096"/>
                </a:solidFill>
                <a:latin typeface="Arial"/>
              </a:rPr>
              <a:t> при отсутствии противопоказаний по состоянию здоровья, но не позже достижения ими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30936" y="4629912"/>
            <a:ext cx="6187440" cy="1664208"/>
          </a:xfrm>
          <a:prstGeom prst="rect">
            <a:avLst/>
          </a:prstGeom>
          <a:solidFill>
            <a:srgbClr val="D5FFAE"/>
          </a:solidFill>
        </p:spPr>
        <p:txBody>
          <a:bodyPr lIns="0" tIns="0" rIns="0" bIns="0">
            <a:noAutofit/>
          </a:bodyPr>
          <a:lstStyle/>
          <a:p>
            <a:pPr indent="0">
              <a:lnSpc>
                <a:spcPts val="3840"/>
              </a:lnSpc>
              <a:spcAft>
                <a:spcPts val="3710"/>
              </a:spcAft>
            </a:pPr>
            <a:r>
              <a:rPr lang="ru" sz="3200" i="1" dirty="0">
                <a:solidFill>
                  <a:srgbClr val="660066"/>
                </a:solidFill>
                <a:latin typeface="Arial"/>
              </a:rPr>
              <a:t>возраста 8 лет.</a:t>
            </a:r>
          </a:p>
          <a:p>
            <a:pPr indent="0">
              <a:lnSpc>
                <a:spcPts val="3570"/>
              </a:lnSpc>
            </a:pPr>
            <a:r>
              <a:rPr lang="ru" sz="3200" i="1" dirty="0">
                <a:solidFill>
                  <a:srgbClr val="960096"/>
                </a:solidFill>
                <a:latin typeface="Arial"/>
              </a:rPr>
              <a:t>(СанПиН 2.4.2.2821-10; п. 10.1)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02664" y="207264"/>
            <a:ext cx="6150864" cy="120700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5280"/>
              </a:lnSpc>
              <a:spcAft>
                <a:spcPts val="1260"/>
              </a:spcAft>
            </a:pPr>
            <a:r>
              <a:rPr lang="ru" sz="4300" dirty="0" smtClean="0">
                <a:solidFill>
                  <a:srgbClr val="FF0000"/>
                </a:solidFill>
                <a:latin typeface="Arial"/>
              </a:rPr>
              <a:t>ОФИЦИАЛЬНЫЙ </a:t>
            </a:r>
            <a:r>
              <a:rPr lang="ru" sz="4300" dirty="0">
                <a:solidFill>
                  <a:srgbClr val="FF0000"/>
                </a:solidFill>
                <a:latin typeface="Arial"/>
              </a:rPr>
              <a:t>САЙТ НАШЕЙ ШКОЛЫ: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71728" y="1914144"/>
            <a:ext cx="6431280" cy="1042416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>
              <a:lnSpc>
                <a:spcPts val="3816"/>
              </a:lnSpc>
              <a:spcBef>
                <a:spcPts val="1260"/>
              </a:spcBef>
            </a:pPr>
            <a:r>
              <a:rPr lang="ru" sz="3200" dirty="0" smtClean="0">
                <a:solidFill>
                  <a:srgbClr val="99CC00"/>
                </a:solidFill>
                <a:latin typeface="Arial"/>
              </a:rPr>
              <a:t>Получить </a:t>
            </a:r>
            <a:r>
              <a:rPr lang="ru" sz="3200" dirty="0">
                <a:solidFill>
                  <a:srgbClr val="99CC00"/>
                </a:solidFill>
                <a:latin typeface="Arial"/>
              </a:rPr>
              <a:t>информацию о школе и познакомиться с уставными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74776" y="2956560"/>
            <a:ext cx="6928104" cy="819912"/>
          </a:xfrm>
          <a:prstGeom prst="rect">
            <a:avLst/>
          </a:prstGeom>
          <a:solidFill>
            <a:srgbClr val="E7FFD3"/>
          </a:solidFill>
        </p:spPr>
        <p:txBody>
          <a:bodyPr lIns="0" tIns="0" rIns="0" bIns="0">
            <a:noAutofit/>
          </a:bodyPr>
          <a:lstStyle/>
          <a:p>
            <a:pPr marR="103632" indent="0">
              <a:lnSpc>
                <a:spcPts val="3816"/>
              </a:lnSpc>
            </a:pPr>
            <a:r>
              <a:rPr lang="ru" sz="3200">
                <a:solidFill>
                  <a:srgbClr val="99CC00"/>
                </a:solidFill>
                <a:latin typeface="Arial"/>
              </a:rPr>
              <a:t>документами можно на сайте нашей школы:    </a:t>
            </a:r>
            <a:r>
              <a:rPr lang="en-US" sz="3200">
                <a:latin typeface="Arial"/>
              </a:rPr>
              <a:t>school35-nn.ru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5920" y="589788"/>
            <a:ext cx="6009894" cy="122301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826" y="2626614"/>
            <a:ext cx="7603236" cy="133045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9918" y="4935474"/>
            <a:ext cx="6009894" cy="122301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1688" y="341376"/>
            <a:ext cx="7629144" cy="5586984"/>
          </a:xfrm>
          <a:prstGeom prst="rect">
            <a:avLst/>
          </a:prstGeom>
          <a:solidFill>
            <a:srgbClr val="D5FFAE"/>
          </a:solidFill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4824"/>
              </a:lnSpc>
              <a:spcAft>
                <a:spcPts val="560"/>
              </a:spcAft>
            </a:pPr>
            <a:r>
              <a:rPr lang="ru" sz="4000" i="1" dirty="0">
                <a:solidFill>
                  <a:srgbClr val="FF0000"/>
                </a:solidFill>
                <a:latin typeface="Arial"/>
              </a:rPr>
              <a:t>Что должен уметь ребенок, идущий в первый класс?</a:t>
            </a:r>
          </a:p>
          <a:p>
            <a:pPr marL="355600" indent="-355600">
              <a:lnSpc>
                <a:spcPts val="3840"/>
              </a:lnSpc>
              <a:spcAft>
                <a:spcPts val="560"/>
              </a:spcAft>
            </a:pPr>
            <a:r>
              <a:rPr lang="ru" sz="3200" dirty="0">
                <a:latin typeface="Arial"/>
              </a:rPr>
              <a:t>•  </a:t>
            </a:r>
            <a:r>
              <a:rPr lang="ru" sz="3200" dirty="0" smtClean="0">
                <a:latin typeface="Arial"/>
              </a:rPr>
              <a:t>Назвать </a:t>
            </a:r>
            <a:r>
              <a:rPr lang="ru" sz="3200" dirty="0">
                <a:latin typeface="Arial"/>
              </a:rPr>
              <a:t>свою фамилию, имя, возраст, адрес, членов своей семьи</a:t>
            </a:r>
          </a:p>
          <a:p>
            <a:pPr marL="355600" indent="-355600">
              <a:lnSpc>
                <a:spcPts val="3570"/>
              </a:lnSpc>
              <a:spcAft>
                <a:spcPts val="560"/>
              </a:spcAft>
            </a:pPr>
            <a:r>
              <a:rPr lang="ru" sz="3200" dirty="0">
                <a:latin typeface="Arial"/>
              </a:rPr>
              <a:t>•  </a:t>
            </a:r>
            <a:r>
              <a:rPr lang="ru" sz="3200" dirty="0" smtClean="0">
                <a:latin typeface="Arial"/>
              </a:rPr>
              <a:t>Уметь </a:t>
            </a:r>
            <a:r>
              <a:rPr lang="ru" sz="3200" dirty="0">
                <a:latin typeface="Arial"/>
              </a:rPr>
              <a:t>себя организовать</a:t>
            </a:r>
          </a:p>
          <a:p>
            <a:pPr marL="355600" indent="-355600">
              <a:lnSpc>
                <a:spcPts val="3816"/>
              </a:lnSpc>
              <a:spcAft>
                <a:spcPts val="560"/>
              </a:spcAft>
            </a:pPr>
            <a:r>
              <a:rPr lang="ru" sz="3200" dirty="0">
                <a:latin typeface="Arial"/>
              </a:rPr>
              <a:t>•  </a:t>
            </a:r>
            <a:r>
              <a:rPr lang="ru" sz="3200" dirty="0" smtClean="0">
                <a:latin typeface="Arial"/>
              </a:rPr>
              <a:t>Слушать </a:t>
            </a:r>
            <a:r>
              <a:rPr lang="ru" sz="3200" dirty="0">
                <a:latin typeface="Arial"/>
              </a:rPr>
              <a:t>учителя, понимать речь взрослого</a:t>
            </a:r>
          </a:p>
          <a:p>
            <a:pPr marL="355600" indent="-355600">
              <a:lnSpc>
                <a:spcPts val="3570"/>
              </a:lnSpc>
              <a:spcAft>
                <a:spcPts val="560"/>
              </a:spcAft>
            </a:pPr>
            <a:r>
              <a:rPr lang="ru" sz="3200" dirty="0">
                <a:latin typeface="Arial"/>
              </a:rPr>
              <a:t>•  </a:t>
            </a:r>
            <a:r>
              <a:rPr lang="ru" sz="3200" dirty="0" smtClean="0">
                <a:latin typeface="Arial"/>
              </a:rPr>
              <a:t>Выполнять </a:t>
            </a:r>
            <a:r>
              <a:rPr lang="ru" sz="3200" dirty="0">
                <a:latin typeface="Arial"/>
              </a:rPr>
              <a:t>задания учителя</a:t>
            </a:r>
          </a:p>
          <a:p>
            <a:pPr marL="355600" indent="-355600">
              <a:lnSpc>
                <a:spcPts val="3840"/>
              </a:lnSpc>
            </a:pPr>
            <a:r>
              <a:rPr lang="ru" sz="3200" dirty="0">
                <a:latin typeface="Arial"/>
              </a:rPr>
              <a:t>•  </a:t>
            </a:r>
            <a:r>
              <a:rPr lang="ru" sz="3200" dirty="0" smtClean="0">
                <a:latin typeface="Arial"/>
              </a:rPr>
              <a:t>Выстраивать </a:t>
            </a:r>
            <a:r>
              <a:rPr lang="ru" sz="3200" dirty="0">
                <a:latin typeface="Arial"/>
              </a:rPr>
              <a:t>отношения с одноклассниками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2544" y="432816"/>
            <a:ext cx="7751064" cy="5663184"/>
          </a:xfrm>
          <a:prstGeom prst="rect">
            <a:avLst/>
          </a:prstGeom>
          <a:solidFill>
            <a:srgbClr val="D5FFAE"/>
          </a:solidFill>
        </p:spPr>
        <p:txBody>
          <a:bodyPr lIns="0" tIns="0" rIns="0" bIns="0">
            <a:noAutofit/>
          </a:bodyPr>
          <a:lstStyle/>
          <a:p>
            <a:pPr marR="266700" indent="0" algn="ctr">
              <a:lnSpc>
                <a:spcPts val="3816"/>
              </a:lnSpc>
              <a:spcAft>
                <a:spcPts val="910"/>
              </a:spcAft>
            </a:pPr>
            <a:r>
              <a:rPr lang="ru" sz="3200" i="1" dirty="0">
                <a:solidFill>
                  <a:srgbClr val="D60093"/>
                </a:solidFill>
                <a:latin typeface="Arial"/>
              </a:rPr>
              <a:t>Существуют ли особенности в режиме дня первоклассников?</a:t>
            </a:r>
          </a:p>
          <a:p>
            <a:pPr marL="368300" indent="-368300">
              <a:lnSpc>
                <a:spcPts val="3130"/>
              </a:lnSpc>
            </a:pPr>
            <a:r>
              <a:rPr lang="ru" sz="2800" b="1" i="1" dirty="0" smtClean="0">
                <a:solidFill>
                  <a:srgbClr val="00215E"/>
                </a:solidFill>
                <a:latin typeface="Arial"/>
              </a:rPr>
              <a:t>     -</a:t>
            </a:r>
            <a:r>
              <a:rPr lang="ru" sz="2800" b="1" i="1" dirty="0">
                <a:solidFill>
                  <a:srgbClr val="00215E"/>
                </a:solidFill>
                <a:latin typeface="Arial"/>
              </a:rPr>
              <a:t>Пятидневная учебная неделя;</a:t>
            </a:r>
          </a:p>
          <a:p>
            <a:pPr marL="368300" indent="-368300">
              <a:lnSpc>
                <a:spcPts val="2688"/>
              </a:lnSpc>
              <a:spcAft>
                <a:spcPts val="420"/>
              </a:spcAft>
            </a:pPr>
            <a:r>
              <a:rPr lang="ru" sz="2800" b="1" i="1" dirty="0" smtClean="0">
                <a:solidFill>
                  <a:srgbClr val="00215E"/>
                </a:solidFill>
                <a:latin typeface="Arial"/>
              </a:rPr>
              <a:t>     -</a:t>
            </a:r>
            <a:r>
              <a:rPr lang="ru" sz="2800" b="1" i="1" dirty="0">
                <a:solidFill>
                  <a:srgbClr val="00215E"/>
                </a:solidFill>
                <a:latin typeface="Arial"/>
              </a:rPr>
              <a:t>Учебная недельная нагрузка первоклассника не должна превышать 4 уроков в день и 1 день - не более 5 уроков;</a:t>
            </a:r>
          </a:p>
          <a:p>
            <a:pPr marL="368300" indent="-368300">
              <a:lnSpc>
                <a:spcPts val="2688"/>
              </a:lnSpc>
              <a:spcAft>
                <a:spcPts val="420"/>
              </a:spcAft>
            </a:pPr>
            <a:r>
              <a:rPr lang="ru" sz="2800" b="1" i="1" dirty="0" smtClean="0">
                <a:solidFill>
                  <a:srgbClr val="00215E"/>
                </a:solidFill>
                <a:latin typeface="Arial"/>
              </a:rPr>
              <a:t>    -</a:t>
            </a:r>
            <a:r>
              <a:rPr lang="ru" sz="2800" b="1" i="1" dirty="0">
                <a:solidFill>
                  <a:srgbClr val="00215E"/>
                </a:solidFill>
                <a:latin typeface="Arial"/>
              </a:rPr>
              <a:t>В сентябре- октябре в расписании первоклассников 3 традиционных урок;</a:t>
            </a:r>
          </a:p>
          <a:p>
            <a:pPr marL="368300" indent="-368300">
              <a:lnSpc>
                <a:spcPts val="2688"/>
              </a:lnSpc>
              <a:spcAft>
                <a:spcPts val="420"/>
              </a:spcAft>
            </a:pPr>
            <a:r>
              <a:rPr lang="ru" sz="2800" b="1" i="1" dirty="0" smtClean="0">
                <a:solidFill>
                  <a:srgbClr val="00215E"/>
                </a:solidFill>
                <a:latin typeface="Arial"/>
              </a:rPr>
              <a:t>    -</a:t>
            </a:r>
            <a:r>
              <a:rPr lang="ru" sz="2800" b="1" i="1" dirty="0">
                <a:solidFill>
                  <a:srgbClr val="00215E"/>
                </a:solidFill>
                <a:latin typeface="Arial"/>
              </a:rPr>
              <a:t>Четвертые уроки проводятся в форме нетрадиционных занятий: игр, экскурсий, сказок, соревнований и т.д.</a:t>
            </a:r>
          </a:p>
          <a:p>
            <a:pPr marL="368300" indent="-368300">
              <a:lnSpc>
                <a:spcPts val="2688"/>
              </a:lnSpc>
            </a:pPr>
            <a:r>
              <a:rPr lang="ru" sz="2800" b="1" i="1" dirty="0" smtClean="0">
                <a:solidFill>
                  <a:srgbClr val="00215E"/>
                </a:solidFill>
                <a:latin typeface="Arial"/>
              </a:rPr>
              <a:t>    - </a:t>
            </a:r>
            <a:r>
              <a:rPr lang="ru" sz="2800" b="1" i="1" dirty="0">
                <a:solidFill>
                  <a:srgbClr val="00215E"/>
                </a:solidFill>
                <a:latin typeface="Arial"/>
              </a:rPr>
              <a:t>В середине урока проводятся 1-2 физкультурные минутки;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8640" y="432816"/>
            <a:ext cx="8235696" cy="5489448"/>
          </a:xfrm>
          <a:prstGeom prst="rect">
            <a:avLst/>
          </a:prstGeom>
          <a:solidFill>
            <a:srgbClr val="D5FFAE"/>
          </a:solidFill>
        </p:spPr>
        <p:txBody>
          <a:bodyPr lIns="0" tIns="0" rIns="0" bIns="0">
            <a:noAutofit/>
          </a:bodyPr>
          <a:lstStyle/>
          <a:p>
            <a:pPr marL="127000" indent="0" algn="ctr">
              <a:lnSpc>
                <a:spcPts val="3816"/>
              </a:lnSpc>
              <a:spcAft>
                <a:spcPts val="1400"/>
              </a:spcAft>
            </a:pPr>
            <a:r>
              <a:rPr lang="ru" sz="3200" i="1" dirty="0">
                <a:solidFill>
                  <a:srgbClr val="D60093"/>
                </a:solidFill>
                <a:latin typeface="Arial"/>
              </a:rPr>
              <a:t>Существуют ли особенности в режиме дня первоклассников?</a:t>
            </a:r>
          </a:p>
          <a:p>
            <a:pPr marL="355600" indent="-355600">
              <a:lnSpc>
                <a:spcPts val="3456"/>
              </a:lnSpc>
              <a:spcAft>
                <a:spcPts val="490"/>
              </a:spcAft>
            </a:pPr>
            <a:r>
              <a:rPr lang="ru" sz="3200" i="1" dirty="0">
                <a:solidFill>
                  <a:srgbClr val="FF0066"/>
                </a:solidFill>
                <a:latin typeface="Arial"/>
              </a:rPr>
              <a:t>В 1 полугодии </a:t>
            </a:r>
            <a:r>
              <a:rPr lang="ru" sz="3200" i="1" dirty="0">
                <a:solidFill>
                  <a:srgbClr val="00215E"/>
                </a:solidFill>
                <a:latin typeface="Arial"/>
              </a:rPr>
              <a:t>уроки длятся </a:t>
            </a:r>
            <a:r>
              <a:rPr lang="ru" sz="3200" i="1" dirty="0">
                <a:solidFill>
                  <a:srgbClr val="FF0066"/>
                </a:solidFill>
                <a:latin typeface="Arial"/>
              </a:rPr>
              <a:t>35 минут, </a:t>
            </a:r>
            <a:endParaRPr lang="ru" sz="3200" i="1" dirty="0" smtClean="0">
              <a:solidFill>
                <a:srgbClr val="FF0066"/>
              </a:solidFill>
              <a:latin typeface="Arial"/>
            </a:endParaRPr>
          </a:p>
          <a:p>
            <a:pPr marL="355600" indent="-355600">
              <a:lnSpc>
                <a:spcPts val="3456"/>
              </a:lnSpc>
              <a:spcAft>
                <a:spcPts val="490"/>
              </a:spcAft>
            </a:pPr>
            <a:r>
              <a:rPr lang="ru" sz="3200" i="1" dirty="0" smtClean="0">
                <a:solidFill>
                  <a:srgbClr val="FF0066"/>
                </a:solidFill>
                <a:latin typeface="Arial"/>
              </a:rPr>
              <a:t>во </a:t>
            </a:r>
            <a:r>
              <a:rPr lang="ru" sz="3200" i="1" dirty="0">
                <a:solidFill>
                  <a:srgbClr val="FF0066"/>
                </a:solidFill>
                <a:latin typeface="Arial"/>
              </a:rPr>
              <a:t>втором - 40 минут</a:t>
            </a:r>
            <a:r>
              <a:rPr lang="ru" sz="3200" i="1" dirty="0">
                <a:solidFill>
                  <a:srgbClr val="00215E"/>
                </a:solidFill>
                <a:latin typeface="Arial"/>
              </a:rPr>
              <a:t>;</a:t>
            </a:r>
          </a:p>
          <a:p>
            <a:pPr marL="355600" indent="-355600">
              <a:lnSpc>
                <a:spcPts val="3504"/>
              </a:lnSpc>
              <a:spcAft>
                <a:spcPts val="490"/>
              </a:spcAft>
            </a:pPr>
            <a:r>
              <a:rPr lang="ru" sz="3200" i="1" dirty="0">
                <a:solidFill>
                  <a:srgbClr val="00215E"/>
                </a:solidFill>
                <a:latin typeface="Arial"/>
              </a:rPr>
              <a:t>•  </a:t>
            </a:r>
            <a:r>
              <a:rPr lang="ru" sz="3200" i="1" dirty="0" smtClean="0">
                <a:solidFill>
                  <a:srgbClr val="00215E"/>
                </a:solidFill>
                <a:latin typeface="Arial"/>
              </a:rPr>
              <a:t>Нормативная </a:t>
            </a:r>
            <a:r>
              <a:rPr lang="ru" sz="3200" i="1" dirty="0">
                <a:solidFill>
                  <a:srgbClr val="00215E"/>
                </a:solidFill>
                <a:latin typeface="Arial"/>
              </a:rPr>
              <a:t>наполняемость в классах -</a:t>
            </a:r>
            <a:r>
              <a:rPr lang="ru" sz="3200" i="1" dirty="0" smtClean="0">
                <a:solidFill>
                  <a:srgbClr val="FF0066"/>
                </a:solidFill>
                <a:latin typeface="Arial"/>
              </a:rPr>
              <a:t>22 человека;</a:t>
            </a:r>
            <a:endParaRPr lang="ru" sz="3200" i="1" dirty="0">
              <a:solidFill>
                <a:srgbClr val="FF0066"/>
              </a:solidFill>
              <a:latin typeface="Arial"/>
            </a:endParaRPr>
          </a:p>
          <a:p>
            <a:pPr marL="355600" indent="-355600">
              <a:lnSpc>
                <a:spcPts val="3456"/>
              </a:lnSpc>
              <a:spcAft>
                <a:spcPts val="490"/>
              </a:spcAft>
            </a:pPr>
            <a:r>
              <a:rPr lang="ru" sz="3200" i="1" dirty="0">
                <a:solidFill>
                  <a:srgbClr val="00215E"/>
                </a:solidFill>
                <a:latin typeface="Arial"/>
              </a:rPr>
              <a:t>•  </a:t>
            </a:r>
            <a:r>
              <a:rPr lang="ru" sz="3200" i="1" dirty="0" smtClean="0">
                <a:solidFill>
                  <a:srgbClr val="00215E"/>
                </a:solidFill>
                <a:latin typeface="Arial"/>
              </a:rPr>
              <a:t>Безотметочная </a:t>
            </a:r>
            <a:r>
              <a:rPr lang="ru" sz="3200" i="1" dirty="0">
                <a:solidFill>
                  <a:srgbClr val="00215E"/>
                </a:solidFill>
                <a:latin typeface="Arial"/>
              </a:rPr>
              <a:t>система оценивания знаний;</a:t>
            </a:r>
          </a:p>
          <a:p>
            <a:pPr marL="355600" indent="-355600">
              <a:lnSpc>
                <a:spcPts val="3570"/>
              </a:lnSpc>
              <a:spcAft>
                <a:spcPts val="490"/>
              </a:spcAft>
            </a:pPr>
            <a:r>
              <a:rPr lang="ru" sz="3200" i="1" dirty="0">
                <a:solidFill>
                  <a:srgbClr val="00215E"/>
                </a:solidFill>
                <a:latin typeface="Arial"/>
              </a:rPr>
              <a:t>•  </a:t>
            </a:r>
            <a:r>
              <a:rPr lang="ru" sz="3200" i="1" dirty="0" smtClean="0">
                <a:solidFill>
                  <a:srgbClr val="00215E"/>
                </a:solidFill>
                <a:latin typeface="Arial"/>
              </a:rPr>
              <a:t>Учебники </a:t>
            </a:r>
            <a:r>
              <a:rPr lang="ru" sz="3200" i="1" dirty="0">
                <a:solidFill>
                  <a:srgbClr val="00215E"/>
                </a:solidFill>
                <a:latin typeface="Arial"/>
              </a:rPr>
              <a:t>выдаются бесплатно;</a:t>
            </a:r>
          </a:p>
          <a:p>
            <a:pPr marL="355600" indent="-355600">
              <a:lnSpc>
                <a:spcPts val="3456"/>
              </a:lnSpc>
            </a:pPr>
            <a:r>
              <a:rPr lang="ru" sz="3200" i="1" dirty="0">
                <a:solidFill>
                  <a:srgbClr val="00215E"/>
                </a:solidFill>
                <a:latin typeface="Arial"/>
              </a:rPr>
              <a:t>•  </a:t>
            </a:r>
            <a:r>
              <a:rPr lang="ru" sz="3200" i="1" dirty="0" smtClean="0">
                <a:solidFill>
                  <a:srgbClr val="00215E"/>
                </a:solidFill>
                <a:latin typeface="Arial"/>
              </a:rPr>
              <a:t>Домашние </a:t>
            </a:r>
            <a:r>
              <a:rPr lang="ru" sz="3200" i="1" dirty="0">
                <a:solidFill>
                  <a:srgbClr val="00215E"/>
                </a:solidFill>
                <a:latin typeface="Arial"/>
              </a:rPr>
              <a:t>задания в 1 классе не задаются.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3064" y="498763"/>
            <a:ext cx="7620000" cy="5569527"/>
          </a:xfrm>
          <a:prstGeom prst="rect">
            <a:avLst/>
          </a:prstGeom>
          <a:solidFill>
            <a:srgbClr val="E7FFD3"/>
          </a:solidFill>
        </p:spPr>
        <p:txBody>
          <a:bodyPr lIns="0" tIns="0" rIns="0" bIns="0">
            <a:noAutofit/>
          </a:bodyPr>
          <a:lstStyle/>
          <a:p>
            <a:pPr indent="0">
              <a:lnSpc>
                <a:spcPts val="3840"/>
              </a:lnSpc>
            </a:pPr>
            <a:endParaRPr lang="ru" sz="3200" i="1" dirty="0" smtClean="0">
              <a:solidFill>
                <a:srgbClr val="C00000"/>
              </a:solidFill>
              <a:latin typeface="Arial"/>
            </a:endParaRPr>
          </a:p>
          <a:p>
            <a:pPr indent="0">
              <a:lnSpc>
                <a:spcPts val="3840"/>
              </a:lnSpc>
            </a:pPr>
            <a:endParaRPr lang="ru" sz="3200" i="1" dirty="0">
              <a:solidFill>
                <a:srgbClr val="C00000"/>
              </a:solidFill>
              <a:latin typeface="Arial"/>
            </a:endParaRPr>
          </a:p>
          <a:p>
            <a:pPr indent="0" algn="ctr">
              <a:lnSpc>
                <a:spcPts val="3840"/>
              </a:lnSpc>
            </a:pPr>
            <a:r>
              <a:rPr lang="ru" sz="3200" i="1" dirty="0" smtClean="0">
                <a:solidFill>
                  <a:srgbClr val="C00000"/>
                </a:solidFill>
                <a:latin typeface="Arial"/>
              </a:rPr>
              <a:t>Домашних </a:t>
            </a:r>
            <a:r>
              <a:rPr lang="ru" sz="3200" i="1" dirty="0">
                <a:solidFill>
                  <a:srgbClr val="C00000"/>
                </a:solidFill>
                <a:latin typeface="Arial"/>
              </a:rPr>
              <a:t>заданий в 1 классе нет.</a:t>
            </a:r>
          </a:p>
          <a:p>
            <a:pPr indent="0" algn="ctr">
              <a:lnSpc>
                <a:spcPts val="3840"/>
              </a:lnSpc>
            </a:pPr>
            <a:r>
              <a:rPr lang="ru" sz="3200" i="1" dirty="0">
                <a:solidFill>
                  <a:srgbClr val="C00000"/>
                </a:solidFill>
                <a:latin typeface="Arial"/>
              </a:rPr>
              <a:t>Однако, если вы хотите</a:t>
            </a:r>
          </a:p>
          <a:p>
            <a:pPr indent="0" algn="ctr">
              <a:lnSpc>
                <a:spcPts val="3840"/>
              </a:lnSpc>
            </a:pPr>
            <a:r>
              <a:rPr lang="ru" sz="3200" i="1" dirty="0">
                <a:solidFill>
                  <a:srgbClr val="C00000"/>
                </a:solidFill>
                <a:latin typeface="Arial"/>
              </a:rPr>
              <a:t>сформировать у своего ребенка</a:t>
            </a:r>
          </a:p>
          <a:p>
            <a:pPr indent="0" algn="ctr">
              <a:lnSpc>
                <a:spcPts val="3840"/>
              </a:lnSpc>
            </a:pPr>
            <a:r>
              <a:rPr lang="ru" sz="3200" i="1" dirty="0">
                <a:solidFill>
                  <a:srgbClr val="C00000"/>
                </a:solidFill>
                <a:latin typeface="Arial"/>
              </a:rPr>
              <a:t>качественные навыки письма,</a:t>
            </a:r>
          </a:p>
          <a:p>
            <a:pPr indent="0" algn="ctr">
              <a:lnSpc>
                <a:spcPts val="3840"/>
              </a:lnSpc>
            </a:pPr>
            <a:r>
              <a:rPr lang="ru" sz="3200" i="1" dirty="0">
                <a:solidFill>
                  <a:srgbClr val="C00000"/>
                </a:solidFill>
                <a:latin typeface="Arial"/>
              </a:rPr>
              <a:t>чтения, счета, то не</a:t>
            </a:r>
          </a:p>
          <a:p>
            <a:pPr indent="0">
              <a:lnSpc>
                <a:spcPts val="3840"/>
              </a:lnSpc>
            </a:pPr>
            <a:r>
              <a:rPr lang="ru" sz="3200" i="1" dirty="0">
                <a:solidFill>
                  <a:srgbClr val="C00000"/>
                </a:solidFill>
                <a:latin typeface="Arial"/>
              </a:rPr>
              <a:t>отказывайтесь от тренировочных</a:t>
            </a:r>
          </a:p>
          <a:p>
            <a:pPr indent="0" algn="ctr">
              <a:lnSpc>
                <a:spcPts val="3840"/>
              </a:lnSpc>
              <a:spcAft>
                <a:spcPts val="420"/>
              </a:spcAft>
            </a:pPr>
            <a:r>
              <a:rPr lang="ru" sz="3200" i="1" dirty="0">
                <a:solidFill>
                  <a:srgbClr val="C00000"/>
                </a:solidFill>
                <a:latin typeface="Arial"/>
              </a:rPr>
              <a:t>упражнений, которые может</a:t>
            </a:r>
          </a:p>
          <a:p>
            <a:pPr indent="0" algn="ctr">
              <a:lnSpc>
                <a:spcPts val="3570"/>
              </a:lnSpc>
            </a:pPr>
            <a:r>
              <a:rPr lang="ru" sz="3200" i="1" dirty="0">
                <a:solidFill>
                  <a:srgbClr val="C00000"/>
                </a:solidFill>
                <a:latin typeface="Arial"/>
              </a:rPr>
              <a:t>порекомендовать Ваш учитель.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2624" y="1139952"/>
            <a:ext cx="6842760" cy="429768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4470"/>
              </a:lnSpc>
              <a:spcAft>
                <a:spcPts val="5740"/>
              </a:spcAft>
            </a:pPr>
            <a:r>
              <a:rPr lang="ru" sz="4000" i="1">
                <a:solidFill>
                  <a:srgbClr val="960096"/>
                </a:solidFill>
                <a:latin typeface="Arial"/>
              </a:rPr>
              <a:t>Учебные занятия в 1 классе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04562" y="1957269"/>
            <a:ext cx="7771342" cy="2465379"/>
          </a:xfrm>
          <a:prstGeom prst="rect">
            <a:avLst/>
          </a:prstGeom>
          <a:solidFill>
            <a:srgbClr val="E7FFD3"/>
          </a:solidFill>
        </p:spPr>
        <p:txBody>
          <a:bodyPr lIns="0" tIns="0" rIns="0" bIns="0">
            <a:noAutofit/>
          </a:bodyPr>
          <a:lstStyle/>
          <a:p>
            <a:pPr marL="387096" indent="-368300">
              <a:lnSpc>
                <a:spcPts val="4608"/>
              </a:lnSpc>
              <a:spcBef>
                <a:spcPts val="5740"/>
              </a:spcBef>
            </a:pPr>
            <a:r>
              <a:rPr lang="ru" sz="3100" i="1" dirty="0">
                <a:solidFill>
                  <a:srgbClr val="00215E"/>
                </a:solidFill>
                <a:latin typeface="Times New Roman"/>
              </a:rPr>
              <a:t>•    Максимальный объем учебной нагрузки — 21ч. в неделю</a:t>
            </a:r>
          </a:p>
          <a:p>
            <a:pPr marL="387096" indent="-368300">
              <a:lnSpc>
                <a:spcPts val="4608"/>
              </a:lnSpc>
              <a:spcAft>
                <a:spcPts val="2590"/>
              </a:spcAft>
            </a:pPr>
            <a:r>
              <a:rPr lang="ru" sz="3200" dirty="0">
                <a:solidFill>
                  <a:srgbClr val="00215E"/>
                </a:solidFill>
                <a:latin typeface="Times New Roman"/>
              </a:rPr>
              <a:t>•    </a:t>
            </a:r>
            <a:r>
              <a:rPr lang="ru" sz="3100" i="1" dirty="0">
                <a:solidFill>
                  <a:srgbClr val="00215E"/>
                </a:solidFill>
                <a:latin typeface="Times New Roman"/>
              </a:rPr>
              <a:t>Обязательная нагрузка - 21ч. в неделю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382935" y="4611574"/>
            <a:ext cx="6325230" cy="1551432"/>
          </a:xfrm>
          <a:prstGeom prst="rect">
            <a:avLst/>
          </a:prstGeom>
          <a:solidFill>
            <a:srgbClr val="D5FFAE"/>
          </a:solidFill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3840"/>
              </a:lnSpc>
              <a:spcBef>
                <a:spcPts val="2590"/>
              </a:spcBef>
            </a:pPr>
            <a:r>
              <a:rPr lang="ru" sz="3100" i="1" dirty="0">
                <a:solidFill>
                  <a:srgbClr val="FF0066"/>
                </a:solidFill>
                <a:latin typeface="Times New Roman"/>
              </a:rPr>
              <a:t>Английский язык </a:t>
            </a:r>
            <a:r>
              <a:rPr lang="ru" sz="3100" i="1" u="sng" dirty="0">
                <a:solidFill>
                  <a:srgbClr val="FF0066"/>
                </a:solidFill>
                <a:latin typeface="Times New Roman"/>
              </a:rPr>
              <a:t>вводится со второго класса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8640" y="646176"/>
            <a:ext cx="7900114" cy="5799966"/>
          </a:xfrm>
          <a:prstGeom prst="rect">
            <a:avLst/>
          </a:prstGeom>
          <a:solidFill>
            <a:srgbClr val="D5FFAE"/>
          </a:solidFill>
        </p:spPr>
        <p:txBody>
          <a:bodyPr lIns="0" tIns="0" rIns="0" bIns="0">
            <a:noAutofit/>
          </a:bodyPr>
          <a:lstStyle/>
          <a:p>
            <a:pPr marL="660400" indent="0">
              <a:lnSpc>
                <a:spcPts val="4470"/>
              </a:lnSpc>
            </a:pPr>
            <a:r>
              <a:rPr lang="ru" sz="4000" i="1" dirty="0">
                <a:solidFill>
                  <a:srgbClr val="660066"/>
                </a:solidFill>
                <a:latin typeface="Arial"/>
              </a:rPr>
              <a:t>Учебные занятия в 1 классе</a:t>
            </a:r>
          </a:p>
          <a:p>
            <a:pPr indent="0">
              <a:lnSpc>
                <a:spcPts val="4608"/>
              </a:lnSpc>
            </a:pPr>
            <a:r>
              <a:rPr lang="ru" sz="3100" i="1" dirty="0">
                <a:solidFill>
                  <a:srgbClr val="00215E"/>
                </a:solidFill>
                <a:latin typeface="Times New Roman"/>
              </a:rPr>
              <a:t>•    Русский язык — 5 ч. в неделю</a:t>
            </a:r>
          </a:p>
          <a:p>
            <a:pPr indent="0">
              <a:lnSpc>
                <a:spcPts val="4608"/>
              </a:lnSpc>
            </a:pPr>
            <a:r>
              <a:rPr lang="ru" sz="3200" dirty="0">
                <a:solidFill>
                  <a:srgbClr val="00215E"/>
                </a:solidFill>
                <a:latin typeface="Times New Roman"/>
              </a:rPr>
              <a:t>•    </a:t>
            </a:r>
            <a:r>
              <a:rPr lang="ru" sz="3100" i="1" dirty="0">
                <a:solidFill>
                  <a:srgbClr val="00215E"/>
                </a:solidFill>
                <a:latin typeface="Times New Roman"/>
              </a:rPr>
              <a:t>Литературное чтение — 4 ч. в неделю</a:t>
            </a:r>
          </a:p>
          <a:p>
            <a:pPr indent="0">
              <a:lnSpc>
                <a:spcPts val="4608"/>
              </a:lnSpc>
            </a:pPr>
            <a:r>
              <a:rPr lang="ru" sz="3200" dirty="0">
                <a:solidFill>
                  <a:srgbClr val="00215E"/>
                </a:solidFill>
                <a:latin typeface="Times New Roman"/>
              </a:rPr>
              <a:t>•    </a:t>
            </a:r>
            <a:r>
              <a:rPr lang="ru" sz="3100" i="1" dirty="0">
                <a:solidFill>
                  <a:srgbClr val="00215E"/>
                </a:solidFill>
                <a:latin typeface="Times New Roman"/>
              </a:rPr>
              <a:t>Математика — 4 ч. в неделю</a:t>
            </a:r>
          </a:p>
          <a:p>
            <a:pPr indent="0">
              <a:lnSpc>
                <a:spcPts val="4608"/>
              </a:lnSpc>
            </a:pPr>
            <a:r>
              <a:rPr lang="ru" sz="3200" dirty="0">
                <a:solidFill>
                  <a:srgbClr val="00215E"/>
                </a:solidFill>
                <a:latin typeface="Times New Roman"/>
              </a:rPr>
              <a:t>•    </a:t>
            </a:r>
            <a:r>
              <a:rPr lang="ru" sz="3100" i="1" dirty="0">
                <a:solidFill>
                  <a:srgbClr val="00215E"/>
                </a:solidFill>
                <a:latin typeface="Times New Roman"/>
              </a:rPr>
              <a:t>Окружающий мир — 2 ч. в неделю</a:t>
            </a:r>
          </a:p>
          <a:p>
            <a:pPr indent="0">
              <a:lnSpc>
                <a:spcPts val="4608"/>
              </a:lnSpc>
            </a:pPr>
            <a:r>
              <a:rPr lang="ru" sz="3200" dirty="0">
                <a:solidFill>
                  <a:srgbClr val="00215E"/>
                </a:solidFill>
                <a:latin typeface="Times New Roman"/>
              </a:rPr>
              <a:t>•    </a:t>
            </a:r>
            <a:r>
              <a:rPr lang="ru" sz="3100" i="1" dirty="0">
                <a:solidFill>
                  <a:srgbClr val="00215E"/>
                </a:solidFill>
                <a:latin typeface="Times New Roman"/>
              </a:rPr>
              <a:t>Музыка — 1 ч. в неделю</a:t>
            </a:r>
          </a:p>
          <a:p>
            <a:pPr indent="0">
              <a:lnSpc>
                <a:spcPts val="4608"/>
              </a:lnSpc>
            </a:pPr>
            <a:r>
              <a:rPr lang="ru" sz="3200" dirty="0">
                <a:solidFill>
                  <a:srgbClr val="00215E"/>
                </a:solidFill>
                <a:latin typeface="Times New Roman"/>
              </a:rPr>
              <a:t>•    </a:t>
            </a:r>
            <a:r>
              <a:rPr lang="ru" sz="3100" i="1" dirty="0">
                <a:solidFill>
                  <a:srgbClr val="00215E"/>
                </a:solidFill>
                <a:latin typeface="Times New Roman"/>
              </a:rPr>
              <a:t>ИЗО — 1 ч. в неделю</a:t>
            </a:r>
          </a:p>
          <a:p>
            <a:pPr indent="0">
              <a:lnSpc>
                <a:spcPts val="4608"/>
              </a:lnSpc>
            </a:pPr>
            <a:r>
              <a:rPr lang="ru" sz="3200" dirty="0">
                <a:solidFill>
                  <a:srgbClr val="00215E"/>
                </a:solidFill>
                <a:latin typeface="Times New Roman"/>
              </a:rPr>
              <a:t>•    </a:t>
            </a:r>
            <a:r>
              <a:rPr lang="ru" sz="3100" i="1" dirty="0">
                <a:solidFill>
                  <a:srgbClr val="00215E"/>
                </a:solidFill>
                <a:latin typeface="Times New Roman"/>
              </a:rPr>
              <a:t>Технология — 1 ч. в неделю</a:t>
            </a:r>
          </a:p>
          <a:p>
            <a:pPr indent="0">
              <a:lnSpc>
                <a:spcPts val="4608"/>
              </a:lnSpc>
            </a:pPr>
            <a:r>
              <a:rPr lang="ru" sz="3200" dirty="0">
                <a:solidFill>
                  <a:srgbClr val="00215E"/>
                </a:solidFill>
                <a:latin typeface="Times New Roman"/>
              </a:rPr>
              <a:t>•    </a:t>
            </a:r>
            <a:r>
              <a:rPr lang="ru" sz="3100" i="1" dirty="0">
                <a:solidFill>
                  <a:srgbClr val="00215E"/>
                </a:solidFill>
                <a:latin typeface="Times New Roman"/>
              </a:rPr>
              <a:t>Физическая культура — </a:t>
            </a:r>
            <a:r>
              <a:rPr lang="ru" sz="3100" i="1" dirty="0" smtClean="0">
                <a:solidFill>
                  <a:srgbClr val="00215E"/>
                </a:solidFill>
                <a:latin typeface="Times New Roman"/>
              </a:rPr>
              <a:t>2 </a:t>
            </a:r>
            <a:r>
              <a:rPr lang="ru" sz="3100" i="1" dirty="0">
                <a:solidFill>
                  <a:srgbClr val="00215E"/>
                </a:solidFill>
                <a:latin typeface="Times New Roman"/>
              </a:rPr>
              <a:t>ч. в неделю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1207</Words>
  <Application>Microsoft Office PowerPoint</Application>
  <PresentationFormat>Экран (4:3)</PresentationFormat>
  <Paragraphs>159</Paragraphs>
  <Slides>31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4" baseType="lpstr">
      <vt:lpstr>Arial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LAB</dc:creator>
  <cp:lastModifiedBy>Пользователь Windows</cp:lastModifiedBy>
  <cp:revision>6</cp:revision>
  <cp:lastPrinted>2023-04-20T07:56:30Z</cp:lastPrinted>
  <dcterms:modified xsi:type="dcterms:W3CDTF">2023-04-20T08:14:26Z</dcterms:modified>
</cp:coreProperties>
</file>