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saveSubsetFonts="1">
  <p:sldMasterIdLst>
    <p:sldMasterId id="2147483648" r:id="rId1"/>
  </p:sldMasterIdLst>
  <p:sldIdLst>
    <p:sldId id="256" r:id="rId3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83" d="100"/>
          <a:sy n="83" d="100"/>
        </p:scale>
        <p:origin x="691" y="67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9CD5C85-29A1-6244-81FC-BFC9CAAA0BAF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B20BC4-537B-5048-A177-CBC695EC0B9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9CD5C85-29A1-6244-81FC-BFC9CAAA0BAF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B20BC4-537B-5048-A177-CBC695EC0B9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9CD5C85-29A1-6244-81FC-BFC9CAAA0BAF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B20BC4-537B-5048-A177-CBC695EC0B9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9CD5C85-29A1-6244-81FC-BFC9CAAA0BAF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B20BC4-537B-5048-A177-CBC695EC0B9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9CD5C85-29A1-6244-81FC-BFC9CAAA0BAF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B20BC4-537B-5048-A177-CBC695EC0B9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9CD5C85-29A1-6244-81FC-BFC9CAAA0BAF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B20BC4-537B-5048-A177-CBC695EC0B9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9CD5C85-29A1-6244-81FC-BFC9CAAA0BAF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B20BC4-537B-5048-A177-CBC695EC0B9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9CD5C85-29A1-6244-81FC-BFC9CAAA0BAF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B20BC4-537B-5048-A177-CBC695EC0B9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9CD5C85-29A1-6244-81FC-BFC9CAAA0BAF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B20BC4-537B-5048-A177-CBC695EC0B9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9CD5C85-29A1-6244-81FC-BFC9CAAA0BAF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B20BC4-537B-5048-A177-CBC695EC0B9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9CD5C85-29A1-6244-81FC-BFC9CAAA0BAF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5B20BC4-537B-5048-A177-CBC695EC0B9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9CD5C85-29A1-6244-81FC-BFC9CAAA0BAF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B20BC4-537B-5048-A177-CBC695EC0B90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/>
          <p:cNvSpPr/>
          <p:nvPr/>
        </p:nvSpPr>
        <p:spPr bwMode="auto">
          <a:xfrm>
            <a:off x="5752221" y="540585"/>
            <a:ext cx="6346737" cy="2154809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135924" y="564723"/>
            <a:ext cx="5555005" cy="2154813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 bwMode="auto">
          <a:xfrm>
            <a:off x="761038" y="588878"/>
            <a:ext cx="4678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i="1">
                <a:latin typeface="Times New Roman"/>
                <a:ea typeface="Arial"/>
              </a:rPr>
              <a:t>Год создания ШСК </a:t>
            </a:r>
            <a:r>
              <a:rPr lang="ru-RU" sz="1000"/>
              <a:t>(в соответствии с Всероссийским реестром) </a:t>
            </a:r>
            <a:r>
              <a:rPr lang="ru-RU" sz="1600" i="1">
                <a:latin typeface="Times New Roman"/>
              </a:rPr>
              <a:t>2021</a:t>
            </a:r>
            <a:endParaRPr lang="ru-RU" sz="1600"/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135924" y="2803311"/>
            <a:ext cx="5861764" cy="1128611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 bwMode="auto">
          <a:xfrm>
            <a:off x="6154483" y="2781869"/>
            <a:ext cx="6135140" cy="403401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 bwMode="auto">
          <a:xfrm>
            <a:off x="68099" y="3996875"/>
            <a:ext cx="6013621" cy="269169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7" name="TextBox 46"/>
          <p:cNvSpPr txBox="1"/>
          <p:nvPr/>
        </p:nvSpPr>
        <p:spPr bwMode="auto">
          <a:xfrm>
            <a:off x="2572978" y="130418"/>
            <a:ext cx="7222298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4999"/>
              </a:lnSpc>
              <a:defRPr/>
            </a:pPr>
            <a:r>
              <a:rPr lang="ru-RU" sz="1400" b="1">
                <a:latin typeface="Times New Roman"/>
                <a:ea typeface="Arial"/>
              </a:rPr>
              <a:t>Школьный спортивный клуб ______________________________________________</a:t>
            </a:r>
            <a:endParaRPr lang="ru-RU" sz="1400" b="1">
              <a:latin typeface="Arial"/>
              <a:ea typeface="Arial"/>
            </a:endParaRPr>
          </a:p>
        </p:txBody>
      </p:sp>
      <p:cxnSp>
        <p:nvCxnSpPr>
          <p:cNvPr id="49" name="Прямая соединительная линия 48"/>
          <p:cNvCxnSpPr>
            <a:cxnSpLocks/>
          </p:cNvCxnSpPr>
          <p:nvPr/>
        </p:nvCxnSpPr>
        <p:spPr bwMode="auto"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 bwMode="auto">
          <a:xfrm>
            <a:off x="4547929" y="4212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/>
              <a:t>   </a:t>
            </a:r>
            <a:endParaRPr/>
          </a:p>
        </p:txBody>
      </p:sp>
      <p:pic>
        <p:nvPicPr>
          <p:cNvPr id="79" name="Рисунок 78" descr="Квадратная академическая шапочка со сплошной заливкой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xmlns:a="http://schemas.openxmlformats.org/drawingml/2006/main" noGrp="1"/>
          </p:cNvGraphicFramePr>
          <p:nvPr/>
        </p:nvGraphicFramePr>
        <p:xfrm>
          <a:off x="321275" y="914530"/>
          <a:ext cx="5393888" cy="1788198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{5C22544A-7EE6-4342-B048-85BDC9FD1C3A}</a:tableStyleId>
              </a:tblPr>
              <a:tblGrid>
                <a:gridCol w="828795"/>
                <a:gridCol w="4565093"/>
              </a:tblGrid>
              <a:tr h="302898"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i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Виды спорта, развиваемые в ШСК</a:t>
                      </a:r>
                      <a:endParaRPr lang="ru-RU" sz="12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2898"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2022 год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 Баскетбол, волейбол, шейпинг, подвижные игры</a:t>
                      </a:r>
                      <a:endParaRPr lang="ru-RU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6611"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2023 год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 Баскетбол, волейбол, шейпинг, подвижные игры, спортивные игры</a:t>
                      </a:r>
                      <a:endParaRPr lang="ru-RU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795"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2024 год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 Баскетбол, волейбол, шейпинг, подвижные игры, спортивные игры</a:t>
                      </a:r>
                      <a:endParaRPr lang="ru-RU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795"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00">
                          <a:latin typeface="Arial"/>
                          <a:ea typeface="Arial"/>
                          <a:cs typeface="Times New Roman"/>
                        </a:rPr>
                        <a:t>Участие в проектах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xmlns:a="http://schemas.openxmlformats.org/drawingml/2006/main" noGrp="1"/>
          </p:cNvGraphicFramePr>
          <p:nvPr/>
        </p:nvGraphicFramePr>
        <p:xfrm>
          <a:off x="708523" y="2870215"/>
          <a:ext cx="5133477" cy="1000317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{5C22544A-7EE6-4342-B048-85BDC9FD1C3A}</a:tableStyleId>
              </a:tblPr>
              <a:tblGrid>
                <a:gridCol w="3075415"/>
                <a:gridCol w="704533"/>
                <a:gridCol w="676903"/>
                <a:gridCol w="676625"/>
              </a:tblGrid>
              <a:tr h="0"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i="1">
                          <a:latin typeface="Times New Roman"/>
                          <a:ea typeface="Arial"/>
                          <a:cs typeface="Times New Roman"/>
                        </a:rPr>
                        <a:t>Педагоги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2022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2023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2024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946"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00"/>
                        <a:t>Количество учителей ФК в школе</a:t>
                      </a:r>
                      <a:endParaRPr lang="ru-RU" sz="10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 3</a:t>
                      </a:r>
                      <a:endParaRPr lang="ru-RU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3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3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946"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00"/>
                        <a:t>Количество педагогических работников в ШСК</a:t>
                      </a:r>
                      <a:endParaRPr lang="ru-RU" sz="10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 1</a:t>
                      </a:r>
                      <a:endParaRPr lang="ru-RU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1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1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xmlns:a="http://schemas.openxmlformats.org/drawingml/2006/main" noGrp="1"/>
          </p:cNvGraphicFramePr>
          <p:nvPr/>
        </p:nvGraphicFramePr>
        <p:xfrm>
          <a:off x="6755663" y="2881325"/>
          <a:ext cx="5377165" cy="3846071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{5C22544A-7EE6-4342-B048-85BDC9FD1C3A}</a:tableStyleId>
              </a:tblPr>
              <a:tblGrid>
                <a:gridCol w="3594837"/>
                <a:gridCol w="609600"/>
                <a:gridCol w="647700"/>
                <a:gridCol w="525028"/>
              </a:tblGrid>
              <a:tr h="286379"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i="1">
                          <a:latin typeface="Times New Roman"/>
                          <a:ea typeface="Arial"/>
                          <a:cs typeface="Times New Roman"/>
                        </a:rPr>
                        <a:t>Обучающиеся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2022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2023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2024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35121"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/>
                        <a:t>Количество обучающихся в общеобразовательной организации</a:t>
                      </a:r>
                      <a:endParaRPr lang="ru-RU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1046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1052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cs typeface="Arial"/>
                        </a:rPr>
                        <a:t> 1063</a:t>
                      </a:r>
                      <a:endParaRPr lang="ru-RU"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1918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>
                          <a:latin typeface="Arial"/>
                          <a:ea typeface="Arial"/>
                          <a:cs typeface="Times New Roman"/>
                        </a:rPr>
                        <a:t>В т.ч. лиц с ОВЗ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4</a:t>
                      </a:r>
                      <a:endParaRPr lang="ru-RU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8</a:t>
                      </a:r>
                      <a:endParaRPr lang="ru-RU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11</a:t>
                      </a:r>
                      <a:endParaRPr lang="ru-RU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p>
                      <a:pPr marL="0" marR="0" lvl="0" indent="0" algn="just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/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Arial"/>
                        </a:rPr>
                        <a:t>96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Arial"/>
                        </a:rPr>
                        <a:t>170</a:t>
                      </a:r>
                      <a:endParaRPr lang="ru-RU"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cs typeface="Arial"/>
                        </a:rPr>
                        <a:t> 146</a:t>
                      </a:r>
                      <a:endParaRPr lang="ru-RU"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26738"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00">
                          <a:latin typeface="Arial"/>
                          <a:ea typeface="Arial"/>
                          <a:cs typeface="Times New Roman"/>
                        </a:rPr>
                        <a:t>В т.ч. лиц с ОВЗ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cs typeface="Arial"/>
                        </a:rPr>
                        <a:t> 4</a:t>
                      </a:r>
                      <a:endParaRPr lang="ru-RU"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6379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/>
                        <a:t>Количество спортивно-массовых мероприятий, проведенных на школьном уровне</a:t>
                      </a:r>
                      <a:endParaRPr lang="ru-RU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21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24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28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72393"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/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Arial"/>
                        </a:rPr>
                        <a:t>69%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Arial"/>
                        </a:rPr>
                        <a:t>77%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cs typeface="Arial"/>
                        </a:rPr>
                        <a:t> 82%</a:t>
                      </a:r>
                      <a:endParaRPr lang="ru-RU"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6379"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/>
                        <a:t>в т.ч. лиц с ОВЗ</a:t>
                      </a:r>
                      <a:endParaRPr lang="ru-RU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50%</a:t>
                      </a:r>
                      <a:endParaRPr lang="ru-RU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Arial"/>
                          <a:ea typeface="Arial"/>
                          <a:cs typeface="Times New Roman"/>
                        </a:rPr>
                        <a:t>75%</a:t>
                      </a:r>
                      <a:endParaRPr lang="ru-RU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/>
                        <a:t> 72,7%</a:t>
                      </a:r>
                      <a:endParaRPr lang="ru-RU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xmlns:a="http://schemas.openxmlformats.org/drawingml/2006/main" noGrp="1"/>
          </p:cNvGraphicFramePr>
          <p:nvPr/>
        </p:nvGraphicFramePr>
        <p:xfrm>
          <a:off x="606957" y="4090211"/>
          <a:ext cx="5339336" cy="2456498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{5C22544A-7EE6-4342-B048-85BDC9FD1C3A}</a:tableStyleId>
              </a:tblPr>
              <a:tblGrid>
                <a:gridCol w="3533243"/>
                <a:gridCol w="609600"/>
                <a:gridCol w="640444"/>
                <a:gridCol w="556049"/>
              </a:tblGrid>
              <a:tr h="273616">
                <a:tc>
                  <a:txBody>
                    <a:bodyPr/>
                    <a:p>
                      <a:pPr marL="0" marR="0" lvl="0" indent="0" algn="just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i="1">
                          <a:latin typeface="Times New Roman"/>
                          <a:ea typeface="Arial"/>
                        </a:rPr>
                        <a:t>Спортивная инфраструктура</a:t>
                      </a:r>
                      <a:r>
                        <a:rPr lang="ru-RU" sz="1400"/>
                        <a:t> </a:t>
                      </a:r>
                      <a:endParaRPr lang="ru-RU" sz="140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00">
                          <a:latin typeface="Arial"/>
                          <a:ea typeface="Arial"/>
                          <a:cs typeface="Times New Roman"/>
                        </a:rPr>
                        <a:t>2022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00">
                          <a:latin typeface="Arial"/>
                          <a:ea typeface="Arial"/>
                          <a:cs typeface="Times New Roman"/>
                        </a:rPr>
                        <a:t>2023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00">
                          <a:latin typeface="Arial"/>
                          <a:ea typeface="Arial"/>
                          <a:cs typeface="Times New Roman"/>
                        </a:rPr>
                        <a:t>2024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82168"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00"/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00">
                          <a:latin typeface="Arial"/>
                          <a:ea typeface="Arial"/>
                          <a:cs typeface="Times New Roman"/>
                        </a:rPr>
                        <a:t>3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00">
                          <a:latin typeface="Arial"/>
                          <a:ea typeface="Arial"/>
                          <a:cs typeface="Times New Roman"/>
                        </a:rPr>
                        <a:t>3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00"/>
                        <a:t> 3</a:t>
                      </a:r>
                      <a:endParaRPr lang="ru-RU" sz="10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35784"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00"/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00">
                          <a:latin typeface="Arial"/>
                          <a:ea typeface="Arial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00">
                          <a:latin typeface="Arial"/>
                          <a:ea typeface="Arial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00"/>
                        <a:t> 0</a:t>
                      </a:r>
                      <a:endParaRPr lang="ru-RU" sz="10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35784"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00"/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00">
                          <a:latin typeface="Arial"/>
                          <a:ea typeface="Arial"/>
                          <a:cs typeface="Times New Roman"/>
                        </a:rPr>
                        <a:t>1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00">
                          <a:latin typeface="Arial"/>
                          <a:ea typeface="Arial"/>
                          <a:cs typeface="Times New Roman"/>
                        </a:rPr>
                        <a:t>1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00">
                          <a:latin typeface="Arial"/>
                          <a:ea typeface="Arial"/>
                          <a:cs typeface="Times New Roman"/>
                        </a:rPr>
                        <a:t>3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xmlns:a="http://schemas.openxmlformats.org/drawingml/2006/main" noGrp="1"/>
          </p:cNvGraphicFramePr>
          <p:nvPr/>
        </p:nvGraphicFramePr>
        <p:xfrm>
          <a:off x="6315741" y="609477"/>
          <a:ext cx="5642245" cy="1995996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{5C22544A-7EE6-4342-B048-85BDC9FD1C3A}</a:tableStyleId>
              </a:tblPr>
              <a:tblGrid>
                <a:gridCol w="3544774"/>
                <a:gridCol w="699157"/>
                <a:gridCol w="699157"/>
                <a:gridCol w="699157"/>
              </a:tblGrid>
              <a:tr h="330323">
                <a:tc>
                  <a:txBody>
                    <a:bodyPr/>
                    <a:p>
                      <a:pPr marL="0" marR="0" lvl="0" indent="0" algn="just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i="1">
                          <a:latin typeface="Times New Roman"/>
                          <a:ea typeface="Arial"/>
                        </a:rPr>
                        <a:t>ВФСК ГТО</a:t>
                      </a:r>
                      <a:endParaRPr lang="ru-RU" sz="140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50">
                          <a:latin typeface="Arial"/>
                          <a:ea typeface="Arial"/>
                          <a:cs typeface="Times New Roman"/>
                        </a:rPr>
                        <a:t>2022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50">
                          <a:latin typeface="Arial"/>
                          <a:ea typeface="Arial"/>
                          <a:cs typeface="Times New Roman"/>
                        </a:rPr>
                        <a:t>2023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50">
                          <a:latin typeface="Arial"/>
                          <a:ea typeface="Arial"/>
                          <a:cs typeface="Times New Roman"/>
                        </a:rPr>
                        <a:t>2024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44623"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50"/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50">
                          <a:latin typeface="Arial"/>
                          <a:ea typeface="Arial"/>
                          <a:cs typeface="Times New Roman"/>
                        </a:rPr>
                        <a:t>21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50">
                          <a:latin typeface="Arial"/>
                          <a:ea typeface="Arial"/>
                          <a:cs typeface="Times New Roman"/>
                        </a:rPr>
                        <a:t>27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50"/>
                        <a:t> 29</a:t>
                      </a:r>
                      <a:endParaRPr lang="ru-RU" sz="105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43988"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50"/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50">
                          <a:latin typeface="Arial"/>
                          <a:ea typeface="Arial"/>
                          <a:cs typeface="Times New Roman"/>
                        </a:rPr>
                        <a:t>21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50">
                          <a:latin typeface="Arial"/>
                          <a:ea typeface="Arial"/>
                          <a:cs typeface="Times New Roman"/>
                        </a:rPr>
                        <a:t>27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50"/>
                        <a:t> 29</a:t>
                      </a:r>
                      <a:endParaRPr lang="ru-RU" sz="105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88696"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50"/>
                        <a:t>Количество обучающихся 6-17 лет, выполнивших нормативы испытаний ВФСК ГТО</a:t>
                      </a:r>
                      <a:endParaRPr lang="ru-RU" sz="105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50">
                          <a:latin typeface="Arial"/>
                          <a:ea typeface="Arial"/>
                          <a:cs typeface="Times New Roman"/>
                        </a:rPr>
                        <a:t>8</a:t>
                      </a:r>
                      <a:endParaRPr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50">
                          <a:latin typeface="Arial"/>
                          <a:ea typeface="Arial"/>
                          <a:cs typeface="Times New Roman"/>
                        </a:rPr>
                        <a:t>10</a:t>
                      </a:r>
                      <a:endParaRPr lang="ru-RU" sz="105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050"/>
                        <a:t> 2</a:t>
                      </a:r>
                      <a:endParaRPr lang="ru-RU" sz="105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2" name="Рисунок 21" descr="Футбольный мяч со сплошной заливкой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215760" y="658659"/>
            <a:ext cx="545277" cy="54527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Р7-Офис/7.3.3.0</Application>
  <DocSecurity>0</DocSecurity>
  <PresentationFormat>Широкоэкранный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doshayastrebova@outlook.com</dc:creator>
  <cp:keywords/>
  <dc:description/>
  <dc:identifier/>
  <dc:language/>
  <cp:lastModifiedBy/>
  <cp:revision>32</cp:revision>
  <dcterms:created xsi:type="dcterms:W3CDTF">2025-01-24T16:00:12Z</dcterms:created>
  <dcterms:modified xsi:type="dcterms:W3CDTF">2025-02-12T06:52:29Z</dcterms:modified>
  <cp:category/>
  <cp:contentStatus/>
  <cp:version/>
</cp:coreProperties>
</file>